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1" r:id="rId3"/>
    <p:sldId id="268" r:id="rId4"/>
    <p:sldId id="263" r:id="rId5"/>
    <p:sldId id="271" r:id="rId6"/>
    <p:sldId id="281" r:id="rId7"/>
    <p:sldId id="270" r:id="rId8"/>
    <p:sldId id="286" r:id="rId9"/>
    <p:sldId id="287" r:id="rId10"/>
    <p:sldId id="288" r:id="rId11"/>
    <p:sldId id="289" r:id="rId12"/>
    <p:sldId id="274" r:id="rId13"/>
    <p:sldId id="290" r:id="rId14"/>
    <p:sldId id="291" r:id="rId15"/>
    <p:sldId id="292" r:id="rId16"/>
    <p:sldId id="293" r:id="rId17"/>
    <p:sldId id="294" r:id="rId18"/>
    <p:sldId id="264" r:id="rId19"/>
    <p:sldId id="269" r:id="rId20"/>
    <p:sldId id="296" r:id="rId21"/>
    <p:sldId id="298" r:id="rId22"/>
    <p:sldId id="299" r:id="rId23"/>
    <p:sldId id="297" r:id="rId24"/>
    <p:sldId id="300" r:id="rId25"/>
    <p:sldId id="301" r:id="rId26"/>
    <p:sldId id="302" r:id="rId27"/>
    <p:sldId id="304" r:id="rId28"/>
    <p:sldId id="303" r:id="rId29"/>
    <p:sldId id="305" r:id="rId30"/>
    <p:sldId id="306" r:id="rId31"/>
    <p:sldId id="308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284" r:id="rId40"/>
    <p:sldId id="265" r:id="rId41"/>
    <p:sldId id="273" r:id="rId42"/>
    <p:sldId id="316" r:id="rId43"/>
    <p:sldId id="317" r:id="rId44"/>
    <p:sldId id="318" r:id="rId45"/>
    <p:sldId id="319" r:id="rId46"/>
    <p:sldId id="275" r:id="rId47"/>
    <p:sldId id="276" r:id="rId48"/>
    <p:sldId id="282" r:id="rId49"/>
    <p:sldId id="320" r:id="rId50"/>
    <p:sldId id="283" r:id="rId51"/>
    <p:sldId id="321" r:id="rId52"/>
    <p:sldId id="322" r:id="rId53"/>
    <p:sldId id="323" r:id="rId54"/>
    <p:sldId id="324" r:id="rId55"/>
    <p:sldId id="325" r:id="rId56"/>
    <p:sldId id="272" r:id="rId57"/>
    <p:sldId id="326" r:id="rId58"/>
    <p:sldId id="327" r:id="rId59"/>
    <p:sldId id="328" r:id="rId60"/>
    <p:sldId id="330" r:id="rId61"/>
    <p:sldId id="329" r:id="rId62"/>
    <p:sldId id="331" r:id="rId63"/>
    <p:sldId id="260" r:id="rId64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맑은 고딕" panose="020B0503020000020004" pitchFamily="34" charset="-127"/>
      <p:regular r:id="rId71"/>
      <p:bold r:id="rId72"/>
    </p:embeddedFont>
    <p:embeddedFont>
      <p:font typeface="D2Coding" panose="020B0609020101020101" pitchFamily="49" charset="-127"/>
      <p:regular r:id="rId73"/>
      <p:bold r:id="rId74"/>
    </p:embeddedFont>
    <p:embeddedFont>
      <p:font typeface="NanumGothic" panose="020D0604000000000000" pitchFamily="34" charset="-127"/>
      <p:regular r:id="rId75"/>
      <p:bold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1"/>
            <p14:sldId id="268"/>
          </p14:sldIdLst>
        </p14:section>
        <p14:section name="Mediator" id="{61256D8D-9B06-4C57-BBCC-C9642561335A}">
          <p14:sldIdLst>
            <p14:sldId id="263"/>
            <p14:sldId id="271"/>
            <p14:sldId id="281"/>
            <p14:sldId id="270"/>
            <p14:sldId id="286"/>
            <p14:sldId id="287"/>
            <p14:sldId id="288"/>
            <p14:sldId id="289"/>
            <p14:sldId id="274"/>
            <p14:sldId id="290"/>
            <p14:sldId id="291"/>
            <p14:sldId id="292"/>
            <p14:sldId id="293"/>
            <p14:sldId id="294"/>
          </p14:sldIdLst>
        </p14:section>
        <p14:section name="Observer" id="{144749E8-575F-4583-8F63-3499DCDA048D}">
          <p14:sldIdLst>
            <p14:sldId id="264"/>
            <p14:sldId id="269"/>
            <p14:sldId id="296"/>
            <p14:sldId id="298"/>
            <p14:sldId id="299"/>
            <p14:sldId id="297"/>
            <p14:sldId id="300"/>
            <p14:sldId id="301"/>
            <p14:sldId id="302"/>
            <p14:sldId id="304"/>
            <p14:sldId id="303"/>
            <p14:sldId id="305"/>
            <p14:sldId id="306"/>
            <p14:sldId id="308"/>
            <p14:sldId id="309"/>
            <p14:sldId id="310"/>
            <p14:sldId id="311"/>
            <p14:sldId id="312"/>
            <p14:sldId id="314"/>
            <p14:sldId id="313"/>
            <p14:sldId id="315"/>
          </p14:sldIdLst>
        </p14:section>
        <p14:section name="Break Time" id="{71913824-F0E8-4A08-AFC0-26FBF5E3AD0C}">
          <p14:sldIdLst>
            <p14:sldId id="284"/>
          </p14:sldIdLst>
        </p14:section>
        <p14:section name="State" id="{8950C48E-2FD8-464A-923D-4A5CD157ABFE}">
          <p14:sldIdLst>
            <p14:sldId id="265"/>
            <p14:sldId id="273"/>
            <p14:sldId id="316"/>
            <p14:sldId id="317"/>
            <p14:sldId id="318"/>
            <p14:sldId id="319"/>
            <p14:sldId id="275"/>
            <p14:sldId id="276"/>
            <p14:sldId id="282"/>
            <p14:sldId id="320"/>
            <p14:sldId id="283"/>
            <p14:sldId id="321"/>
            <p14:sldId id="322"/>
            <p14:sldId id="323"/>
            <p14:sldId id="324"/>
            <p14:sldId id="325"/>
            <p14:sldId id="272"/>
            <p14:sldId id="326"/>
            <p14:sldId id="327"/>
            <p14:sldId id="328"/>
            <p14:sldId id="330"/>
            <p14:sldId id="329"/>
          </p14:sldIdLst>
        </p14:section>
        <p14:section name="End" id="{4691257A-FB77-4C30-8690-DE471F6330C4}">
          <p14:sldIdLst>
            <p14:sldId id="33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17A"/>
    <a:srgbClr val="442359"/>
    <a:srgbClr val="252526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8" autoAdjust="0"/>
    <p:restoredTop sz="85693" autoAdjust="0"/>
  </p:normalViewPr>
  <p:slideViewPr>
    <p:cSldViewPr snapToGrid="0">
      <p:cViewPr varScale="1">
        <p:scale>
          <a:sx n="74" d="100"/>
          <a:sy n="74" d="100"/>
        </p:scale>
        <p:origin x="882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74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9/30/2016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5</a:t>
            </a:r>
            <a:r>
              <a:rPr lang="ko-KR" altLang="en-US" dirty="0"/>
              <a:t>주차 발표를 맡은 </a:t>
            </a:r>
            <a:r>
              <a:rPr lang="en-US" altLang="ko-KR" baseline="0" dirty="0"/>
              <a:t> </a:t>
            </a:r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 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펑크에 대비한 백업 담당</a:t>
            </a:r>
            <a:r>
              <a:rPr lang="en-US" altLang="ko-KR" baseline="0" dirty="0"/>
              <a:t>;;</a:t>
            </a:r>
            <a:r>
              <a:rPr lang="ko-KR" altLang="en-US" baseline="0" dirty="0"/>
              <a:t> 살려주세요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ㅠㅠ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Mediator</a:t>
            </a:r>
            <a:r>
              <a:rPr lang="ko-KR" altLang="en-US" dirty="0"/>
              <a:t>를 쓰면 이런 느낌이 되겠죠</a:t>
            </a:r>
            <a:r>
              <a:rPr lang="en-US" altLang="ko-KR" dirty="0"/>
              <a:t>.,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1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성능</a:t>
            </a:r>
            <a:r>
              <a:rPr lang="en-US" altLang="ko-KR" dirty="0"/>
              <a:t>, </a:t>
            </a:r>
            <a:r>
              <a:rPr lang="ko-KR" altLang="en-US" dirty="0"/>
              <a:t>느릴 수 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하지만 프로그래머의 생산성</a:t>
            </a:r>
            <a:r>
              <a:rPr lang="en-US" altLang="ko-KR" dirty="0"/>
              <a:t>/</a:t>
            </a:r>
            <a:r>
              <a:rPr lang="ko-KR" altLang="en-US" dirty="0"/>
              <a:t>시간 또한 중요하다</a:t>
            </a:r>
            <a:r>
              <a:rPr lang="en-US" altLang="ko-KR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19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</a:t>
            </a:r>
            <a:r>
              <a:rPr lang="en-US" baseline="0"/>
              <a:t> 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17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왠지 허전하더군요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5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Ctrl</a:t>
            </a:r>
            <a:r>
              <a:rPr lang="en-US" baseline="0" dirty="0"/>
              <a:t> + S</a:t>
            </a:r>
            <a:r>
              <a:rPr lang="ko-KR" altLang="en-US" baseline="0" dirty="0"/>
              <a:t>를 누르거나</a:t>
            </a:r>
            <a:endParaRPr lang="en-US" altLang="ko-KR" baseline="0" dirty="0"/>
          </a:p>
          <a:p>
            <a:r>
              <a:rPr lang="en-US" baseline="0" dirty="0"/>
              <a:t>Commit</a:t>
            </a:r>
            <a:r>
              <a:rPr lang="ko-KR" altLang="en-US" baseline="0" dirty="0"/>
              <a:t>을 하거나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클라우드에 파일을 올렸다고 합시다</a:t>
            </a:r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9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저희가 원하는 결과는 당연히 이것이죠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함수를 부르건</a:t>
            </a:r>
            <a:r>
              <a:rPr lang="en-US" altLang="ko-KR" dirty="0"/>
              <a:t>, </a:t>
            </a:r>
            <a:r>
              <a:rPr lang="ko-KR" altLang="en-US" dirty="0"/>
              <a:t>보조 기능을 쓰건</a:t>
            </a:r>
            <a:r>
              <a:rPr lang="en-US" altLang="ko-KR" dirty="0"/>
              <a:t>, </a:t>
            </a:r>
            <a:r>
              <a:rPr lang="ko-KR" altLang="en-US" dirty="0"/>
              <a:t>프로그램을 돌리건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우리가 기대하는 것들은 이런 것들이겠죠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앞서 말했지만 이것도 결국 메모리의 값이죠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Register,</a:t>
            </a:r>
            <a:r>
              <a:rPr lang="en-US" altLang="ko-KR" baseline="0" dirty="0"/>
              <a:t> RAM, Disk</a:t>
            </a:r>
            <a:r>
              <a:rPr lang="ko-KR" altLang="en-US" baseline="0" dirty="0"/>
              <a:t>에 저장되어 있는 그 상태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말이죠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96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항상 파란불이 들어오지는 않습니다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15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else </a:t>
            </a:r>
            <a:r>
              <a:rPr lang="ko-KR" altLang="en-US" dirty="0"/>
              <a:t>코드</a:t>
            </a:r>
            <a:endParaRPr lang="en-US" altLang="ko-KR" dirty="0"/>
          </a:p>
          <a:p>
            <a:r>
              <a:rPr lang="en-US" dirty="0"/>
              <a:t>switch case 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89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else </a:t>
            </a:r>
            <a:r>
              <a:rPr lang="ko-KR" altLang="en-US" dirty="0"/>
              <a:t>코드</a:t>
            </a:r>
            <a:endParaRPr lang="en-US" altLang="ko-KR" dirty="0"/>
          </a:p>
          <a:p>
            <a:r>
              <a:rPr lang="en-US" dirty="0"/>
              <a:t>switch case 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27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1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5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코드를 보면 드는 생각은 하나 뿐이겠죠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3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코드에 대해서 고민을 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오오</a:t>
            </a:r>
            <a:r>
              <a:rPr lang="en-US" altLang="ko-KR" dirty="0"/>
              <a:t>, </a:t>
            </a:r>
            <a:r>
              <a:rPr lang="ko-KR" altLang="en-US" dirty="0"/>
              <a:t>요다</a:t>
            </a:r>
            <a:r>
              <a:rPr lang="en-US" altLang="ko-KR" dirty="0"/>
              <a:t>. </a:t>
            </a:r>
            <a:r>
              <a:rPr lang="ko-KR" altLang="en-US" dirty="0"/>
              <a:t>곧</a:t>
            </a:r>
            <a:r>
              <a:rPr lang="ko-KR" altLang="en-US" baseline="0" dirty="0"/>
              <a:t> 우리가 고통에 </a:t>
            </a:r>
            <a:r>
              <a:rPr lang="ko-KR" altLang="en-US" baseline="0" dirty="0" err="1"/>
              <a:t>빠질거라고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말씀하시는군요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4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그렇지 않습니다</a:t>
            </a:r>
            <a:r>
              <a:rPr lang="en-US" altLang="ko-KR" dirty="0"/>
              <a:t>. </a:t>
            </a:r>
            <a:r>
              <a:rPr lang="en-US" altLang="ko-KR" baseline="0" dirty="0"/>
              <a:t> </a:t>
            </a:r>
            <a:br>
              <a:rPr lang="en-US" altLang="ko-KR" baseline="0" dirty="0"/>
            </a:br>
            <a:r>
              <a:rPr lang="ko-KR" altLang="en-US" baseline="0" dirty="0"/>
              <a:t>단지 생각의 방향이 맞지 않았던 것 뿐이죠</a:t>
            </a:r>
            <a:endParaRPr lang="en-US" altLang="ko-KR" baseline="0" dirty="0"/>
          </a:p>
          <a:p>
            <a:r>
              <a:rPr lang="ko-KR" altLang="en-US" baseline="0" dirty="0"/>
              <a:t>여기서 문제가 아닌 것은</a:t>
            </a:r>
            <a:r>
              <a:rPr lang="en-US" altLang="ko-KR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8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가장 직관적인 방법은 이것이죠</a:t>
            </a:r>
            <a:endParaRPr lang="en-US" altLang="ko-KR" dirty="0"/>
          </a:p>
          <a:p>
            <a:r>
              <a:rPr lang="ko-KR" altLang="en-US" dirty="0"/>
              <a:t>담당자를 두는 겁니다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3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더 풀어서 설명하자면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r>
              <a:rPr lang="en-US" dirty="0"/>
              <a:t>Mediator</a:t>
            </a:r>
            <a:r>
              <a:rPr lang="en-US" baseline="0" dirty="0"/>
              <a:t> </a:t>
            </a:r>
            <a:r>
              <a:rPr lang="ko-KR" altLang="en-US" baseline="0" dirty="0"/>
              <a:t>패턴은 코드 구조나 연산보다는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역할에 대한 것입니다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8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Mediator</a:t>
            </a:r>
            <a:r>
              <a:rPr lang="ko-KR" altLang="en-US" dirty="0"/>
              <a:t>를 쓰기 전 코드는 이런</a:t>
            </a:r>
            <a:r>
              <a:rPr lang="ko-KR" altLang="en-US" baseline="0" dirty="0"/>
              <a:t> 식일 겁니다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3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September 30,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September 30,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September 30,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What/Why?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465991" y="1540357"/>
            <a:ext cx="3095512" cy="377839"/>
          </a:xfrm>
        </p:spPr>
        <p:txBody>
          <a:bodyPr/>
          <a:lstStyle/>
          <a:p>
            <a:r>
              <a:rPr lang="ko-KR" altLang="en-US" dirty="0">
                <a:solidFill>
                  <a:schemeClr val="accent6"/>
                </a:solidFill>
              </a:rPr>
              <a:t>무엇이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어째서 문제인가</a:t>
            </a:r>
            <a:r>
              <a:rPr lang="en-US" altLang="ko-KR" dirty="0">
                <a:solidFill>
                  <a:schemeClr val="accent6"/>
                </a:solidFill>
              </a:rPr>
              <a:t>?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75428" y="1094301"/>
            <a:ext cx="1938762" cy="37062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2400" dirty="0"/>
              <a:t>복잡한 구조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182350" y="6519863"/>
            <a:ext cx="1009650" cy="338137"/>
          </a:xfrm>
          <a:prstGeom prst="rect">
            <a:avLst/>
          </a:prstGeom>
        </p:spPr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844809" y="1540357"/>
            <a:ext cx="3002878" cy="386367"/>
            <a:chOff x="4844809" y="1540357"/>
            <a:chExt cx="3002878" cy="386367"/>
          </a:xfrm>
        </p:grpSpPr>
        <p:sp>
          <p:nvSpPr>
            <p:cNvPr id="8" name="Content Placeholder 1"/>
            <p:cNvSpPr txBox="1">
              <a:spLocks/>
            </p:cNvSpPr>
            <p:nvPr/>
          </p:nvSpPr>
          <p:spPr>
            <a:xfrm>
              <a:off x="5908926" y="1540357"/>
              <a:ext cx="1938761" cy="386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400" dirty="0">
                  <a:solidFill>
                    <a:schemeClr val="accent3"/>
                  </a:solidFill>
                </a:rPr>
                <a:t>복잡한 코드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4844809" y="1604165"/>
              <a:ext cx="1064118" cy="2318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78307" y="1997766"/>
            <a:ext cx="3002879" cy="386367"/>
            <a:chOff x="6878307" y="1997766"/>
            <a:chExt cx="3002879" cy="386367"/>
          </a:xfrm>
        </p:grpSpPr>
        <p:sp>
          <p:nvSpPr>
            <p:cNvPr id="10" name="Content Placeholder 1"/>
            <p:cNvSpPr txBox="1">
              <a:spLocks/>
            </p:cNvSpPr>
            <p:nvPr/>
          </p:nvSpPr>
          <p:spPr>
            <a:xfrm>
              <a:off x="7942425" y="1997766"/>
              <a:ext cx="1938761" cy="386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400" dirty="0">
                  <a:solidFill>
                    <a:srgbClr val="68217A"/>
                  </a:solidFill>
                </a:rPr>
                <a:t>에러</a:t>
              </a:r>
              <a:r>
                <a:rPr lang="en-US" altLang="ko-KR" sz="2400" dirty="0">
                  <a:solidFill>
                    <a:srgbClr val="68217A"/>
                  </a:solidFill>
                </a:rPr>
                <a:t>/</a:t>
              </a:r>
              <a:r>
                <a:rPr lang="ko-KR" altLang="en-US" sz="2400" dirty="0">
                  <a:solidFill>
                    <a:srgbClr val="68217A"/>
                  </a:solidFill>
                </a:rPr>
                <a:t>디버깅</a:t>
              </a:r>
              <a:endParaRPr lang="en-US" sz="2400" dirty="0">
                <a:solidFill>
                  <a:srgbClr val="68217A"/>
                </a:solidFill>
              </a:endParaRPr>
            </a:p>
          </p:txBody>
        </p:sp>
        <p:sp>
          <p:nvSpPr>
            <p:cNvPr id="13" name="Arrow: Right 12"/>
            <p:cNvSpPr/>
            <p:nvPr/>
          </p:nvSpPr>
          <p:spPr>
            <a:xfrm>
              <a:off x="6878307" y="2063971"/>
              <a:ext cx="1064118" cy="2318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17068" y="2479688"/>
            <a:ext cx="2628783" cy="432667"/>
            <a:chOff x="8817068" y="2479688"/>
            <a:chExt cx="2628783" cy="432667"/>
          </a:xfrm>
        </p:grpSpPr>
        <p:sp>
          <p:nvSpPr>
            <p:cNvPr id="11" name="Content Placeholder 1"/>
            <p:cNvSpPr txBox="1">
              <a:spLocks/>
            </p:cNvSpPr>
            <p:nvPr/>
          </p:nvSpPr>
          <p:spPr>
            <a:xfrm>
              <a:off x="9881186" y="2479688"/>
              <a:ext cx="1564665" cy="4326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dirty="0">
                  <a:solidFill>
                    <a:srgbClr val="FF0000"/>
                  </a:solidFill>
                </a:rPr>
                <a:t>고통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Arrow: Right 13"/>
            <p:cNvSpPr/>
            <p:nvPr/>
          </p:nvSpPr>
          <p:spPr>
            <a:xfrm>
              <a:off x="8817068" y="2580112"/>
              <a:ext cx="1064118" cy="2318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29" y="2292340"/>
            <a:ext cx="3977221" cy="39329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23070" y="5855956"/>
            <a:ext cx="163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: </a:t>
            </a:r>
            <a:r>
              <a:rPr lang="ko-KR" altLang="en-US" dirty="0"/>
              <a:t>홍작가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947" y="3145117"/>
            <a:ext cx="4917583" cy="30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0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803042"/>
            <a:ext cx="10629900" cy="1137496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문제가 아닌 것 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sz="3200" dirty="0"/>
              <a:t>객체 수</a:t>
            </a:r>
            <a:r>
              <a:rPr lang="en-US" altLang="ko-KR" sz="3200" dirty="0"/>
              <a:t>,</a:t>
            </a:r>
            <a:r>
              <a:rPr lang="ko-KR" altLang="en-US" sz="3200" dirty="0"/>
              <a:t> 구조</a:t>
            </a:r>
            <a:r>
              <a:rPr lang="en-US" altLang="ko-KR" sz="3200" dirty="0"/>
              <a:t>, </a:t>
            </a:r>
            <a:r>
              <a:rPr lang="ko-KR" altLang="en-US" sz="3200" dirty="0"/>
              <a:t>타입</a:t>
            </a:r>
            <a:r>
              <a:rPr lang="en-US" altLang="ko-KR" sz="3200" dirty="0"/>
              <a:t>,</a:t>
            </a:r>
            <a:r>
              <a:rPr lang="ko-KR" altLang="en-US" sz="3200" dirty="0"/>
              <a:t> 함수</a:t>
            </a:r>
            <a:endParaRPr lang="en-US" altLang="ko-KR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아니</a:t>
            </a:r>
            <a:r>
              <a:rPr lang="en-US" altLang="ko-KR" dirty="0"/>
              <a:t>,</a:t>
            </a:r>
            <a:r>
              <a:rPr lang="ko-KR" altLang="en-US" dirty="0"/>
              <a:t> 그게 아니야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959562"/>
            <a:ext cx="10629900" cy="1310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진짜 문제</a:t>
            </a:r>
            <a:endParaRPr lang="en-US" altLang="ko-K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000" dirty="0">
                <a:solidFill>
                  <a:schemeClr val="accent6"/>
                </a:solidFill>
              </a:rPr>
              <a:t>객체들의 복잡한 </a:t>
            </a:r>
            <a:r>
              <a:rPr lang="ko-KR" altLang="en-US" sz="4000" b="1" dirty="0">
                <a:solidFill>
                  <a:schemeClr val="accent6"/>
                </a:solidFill>
              </a:rPr>
              <a:t>관계</a:t>
            </a:r>
            <a:endParaRPr lang="en-US" altLang="ko-KR" sz="4000" b="1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31661" y="294053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(== </a:t>
            </a:r>
            <a:r>
              <a:rPr lang="ko-KR" altLang="en-US" sz="2000" dirty="0">
                <a:solidFill>
                  <a:srgbClr val="FF0000"/>
                </a:solidFill>
              </a:rPr>
              <a:t>우리에게 익숙한 것</a:t>
            </a:r>
            <a:r>
              <a:rPr lang="en-US" altLang="ko-KR" sz="20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514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58" y="1344803"/>
            <a:ext cx="4876758" cy="487675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그래</a:t>
            </a:r>
            <a:r>
              <a:rPr lang="en-US" altLang="ko-KR" dirty="0"/>
              <a:t>, </a:t>
            </a:r>
            <a:r>
              <a:rPr lang="ko-KR" altLang="en-US" b="1" dirty="0"/>
              <a:t>담당자</a:t>
            </a:r>
            <a:r>
              <a:rPr lang="ko-KR" altLang="en-US" dirty="0"/>
              <a:t>를 두자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55365" y="5684655"/>
            <a:ext cx="2514143" cy="529432"/>
            <a:chOff x="8355365" y="5684655"/>
            <a:chExt cx="2514143" cy="529432"/>
          </a:xfrm>
        </p:grpSpPr>
        <p:sp>
          <p:nvSpPr>
            <p:cNvPr id="7" name="TextBox 6"/>
            <p:cNvSpPr txBox="1"/>
            <p:nvPr/>
          </p:nvSpPr>
          <p:spPr>
            <a:xfrm>
              <a:off x="8884797" y="5718538"/>
              <a:ext cx="1984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약치기 그림</a:t>
              </a:r>
              <a:endParaRPr lang="en-US" sz="2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5365" y="5684655"/>
              <a:ext cx="529432" cy="529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47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445423"/>
            <a:ext cx="10629900" cy="27818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관계를</a:t>
            </a:r>
            <a:r>
              <a:rPr lang="en-US" altLang="ko-KR" dirty="0"/>
              <a:t> </a:t>
            </a:r>
            <a:r>
              <a:rPr lang="ko-KR" altLang="en-US" dirty="0"/>
              <a:t>담당할 수 있는 중재자</a:t>
            </a:r>
            <a:endParaRPr lang="en-US" altLang="ko-KR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u="sng" dirty="0"/>
              <a:t>Mediator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Mediator </a:t>
            </a:r>
            <a:r>
              <a:rPr lang="ko-KR" altLang="en-US" dirty="0"/>
              <a:t>역할을 하면 그것이 바로 패턴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해결 방법</a:t>
            </a:r>
            <a:r>
              <a:rPr lang="en-US" altLang="ko-KR" dirty="0"/>
              <a:t> </a:t>
            </a:r>
            <a:r>
              <a:rPr lang="en-US" altLang="ko-KR" sz="2800" dirty="0"/>
              <a:t>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7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sz="2800" dirty="0"/>
              <a:t>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1153350"/>
            <a:ext cx="5203065" cy="1105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400" dirty="0">
                <a:latin typeface="+mn-ea"/>
              </a:rPr>
              <a:t>프로그래머 부담이 높음</a:t>
            </a:r>
            <a:endParaRPr lang="en-US" altLang="ko-KR" sz="2400" dirty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변경하기 껄끄러운 코드</a:t>
            </a: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86" y="2458881"/>
            <a:ext cx="3637925" cy="3836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75" y="1168029"/>
            <a:ext cx="5468625" cy="51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6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sz="2800" dirty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1121153"/>
            <a:ext cx="5203065" cy="1039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1. Mediator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에게 위임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약간의 오버헤드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36" y="2195793"/>
            <a:ext cx="4417454" cy="4175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3614"/>
          <a:stretch/>
        </p:blipFill>
        <p:spPr>
          <a:xfrm>
            <a:off x="5706259" y="2195793"/>
            <a:ext cx="5838041" cy="41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</a:t>
            </a:r>
            <a:r>
              <a:rPr lang="ko-KR" altLang="en-US" dirty="0"/>
              <a:t>를 담는 </a:t>
            </a:r>
            <a:r>
              <a:rPr lang="en-US" dirty="0"/>
              <a:t>repository </a:t>
            </a:r>
            <a:r>
              <a:rPr lang="ko-KR" altLang="en-US" dirty="0"/>
              <a:t>만들기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고통은 없었다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65991" y="6130344"/>
            <a:ext cx="2650887" cy="404000"/>
          </a:xfrm>
        </p:spPr>
        <p:txBody>
          <a:bodyPr/>
          <a:lstStyle/>
          <a:p>
            <a:pPr algn="r"/>
            <a:r>
              <a:rPr lang="ko-KR" altLang="en-US" dirty="0"/>
              <a:t>그림</a:t>
            </a:r>
            <a:r>
              <a:rPr lang="en-US" altLang="ko-KR" dirty="0"/>
              <a:t>: </a:t>
            </a:r>
            <a:r>
              <a:rPr lang="ko-KR" altLang="en-US" dirty="0"/>
              <a:t>이말년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79581" y="2189407"/>
            <a:ext cx="7991719" cy="100436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3"/>
                </a:solidFill>
                <a:latin typeface="+mn-ea"/>
              </a:rPr>
              <a:t>“Keep It Simple, Stupid”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0" y="3615216"/>
            <a:ext cx="2650888" cy="2515128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3679581" y="635698"/>
            <a:ext cx="7991719" cy="155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Mediator</a:t>
            </a:r>
            <a:r>
              <a:rPr lang="ko-KR" altLang="en-US" sz="2400" dirty="0"/>
              <a:t>가 제공하는 것</a:t>
            </a:r>
            <a:endParaRPr lang="en-US" altLang="ko-KR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6"/>
                </a:solidFill>
              </a:rPr>
              <a:t>간단한 멘탈 모델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679581" y="3718257"/>
            <a:ext cx="7991719" cy="281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What?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객체들의 복잡한 관계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Why?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복잡한 코드 </a:t>
            </a:r>
            <a:r>
              <a:rPr lang="en-US" altLang="ko-KR" sz="2400" dirty="0"/>
              <a:t>+ </a:t>
            </a:r>
            <a:r>
              <a:rPr lang="ko-KR" altLang="en-US" sz="2400" dirty="0"/>
              <a:t>에러</a:t>
            </a:r>
            <a:r>
              <a:rPr lang="en-US" altLang="ko-KR" sz="2400" dirty="0"/>
              <a:t> + </a:t>
            </a:r>
            <a:r>
              <a:rPr lang="ko-KR" altLang="en-US" sz="2400" dirty="0"/>
              <a:t>디버깅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How?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	Mediator</a:t>
            </a:r>
            <a:r>
              <a:rPr lang="ko-KR" altLang="en-US" sz="2400" dirty="0">
                <a:solidFill>
                  <a:srgbClr val="FF0000"/>
                </a:solidFill>
              </a:rPr>
              <a:t>를 사용한 단순화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43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#include &lt;Observer&gt;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때가 되면 알게 될 거에요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대체 그게 언제 인데</a:t>
            </a:r>
            <a:r>
              <a:rPr lang="en-US" altLang="ko-KR" dirty="0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5788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49" y="3695902"/>
            <a:ext cx="1883928" cy="18839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97" y="2756397"/>
            <a:ext cx="3762938" cy="3762938"/>
          </a:xfrm>
          <a:prstGeom prst="rect">
            <a:avLst/>
          </a:prstGeom>
        </p:spPr>
      </p:pic>
      <p:sp>
        <p:nvSpPr>
          <p:cNvPr id="2" name="Speech Bubble: Rectangle with Corners Rounded 1"/>
          <p:cNvSpPr/>
          <p:nvPr/>
        </p:nvSpPr>
        <p:spPr>
          <a:xfrm>
            <a:off x="1842052" y="1881810"/>
            <a:ext cx="3034748" cy="1550504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785652" y="2417734"/>
            <a:ext cx="1040296" cy="1014580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60713" y="1902173"/>
            <a:ext cx="259742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작업 </a:t>
            </a:r>
            <a:r>
              <a:rPr lang="en-US" sz="2000" dirty="0">
                <a:latin typeface="+mn-ea"/>
              </a:rPr>
              <a:t>A, </a:t>
            </a:r>
            <a:r>
              <a:rPr lang="ko-KR" altLang="en-US" sz="2000" dirty="0">
                <a:latin typeface="+mn-ea"/>
              </a:rPr>
              <a:t>작업 </a:t>
            </a:r>
            <a:r>
              <a:rPr lang="en-US" sz="2000" dirty="0">
                <a:latin typeface="+mn-ea"/>
              </a:rPr>
              <a:t>B, </a:t>
            </a:r>
            <a:br>
              <a:rPr lang="en-US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작업 </a:t>
            </a:r>
            <a:r>
              <a:rPr lang="en-US" sz="2000" dirty="0">
                <a:latin typeface="+mn-ea"/>
              </a:rPr>
              <a:t>C </a:t>
            </a:r>
            <a:r>
              <a:rPr lang="ko-KR" altLang="en-US" sz="2000" dirty="0">
                <a:latin typeface="+mn-ea"/>
              </a:rPr>
              <a:t>순서대로 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진행 하겠습니다</a:t>
            </a:r>
            <a:r>
              <a:rPr lang="en-US" altLang="ko-KR" sz="2000" dirty="0">
                <a:latin typeface="+mn-ea"/>
              </a:rPr>
              <a:t>.</a:t>
            </a:r>
            <a:endParaRPr lang="en-US" sz="20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5799" y="2605775"/>
            <a:ext cx="1297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네</a:t>
            </a:r>
            <a:r>
              <a:rPr lang="en-US" altLang="ko-KR" sz="2000" dirty="0">
                <a:latin typeface="+mn-ea"/>
              </a:rPr>
              <a:t>~</a:t>
            </a:r>
            <a:endParaRPr 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01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15" y="1476709"/>
            <a:ext cx="7704771" cy="41952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오랜만이군요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865" y="5946538"/>
            <a:ext cx="600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n-ea"/>
              </a:rPr>
              <a:t>주말 스터디</a:t>
            </a:r>
            <a:r>
              <a:rPr lang="en-US" altLang="ko-KR" sz="2800" b="1" dirty="0">
                <a:latin typeface="+mn-ea"/>
              </a:rPr>
              <a:t>? </a:t>
            </a:r>
            <a:r>
              <a:rPr lang="ko-KR" altLang="en-US" sz="2800" b="1" dirty="0">
                <a:latin typeface="+mn-ea"/>
              </a:rPr>
              <a:t>가엾고 딱한 자로다</a:t>
            </a:r>
            <a:r>
              <a:rPr lang="en-US" altLang="ko-KR" sz="2800" b="1" dirty="0">
                <a:latin typeface="+mn-ea"/>
              </a:rPr>
              <a:t>!</a:t>
            </a:r>
            <a:endParaRPr 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197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49" y="3695902"/>
            <a:ext cx="1883928" cy="18839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 </a:t>
            </a:r>
            <a:r>
              <a:rPr lang="ko-KR" altLang="en-US" sz="2800" strike="sngStrike" dirty="0"/>
              <a:t>시궁창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97" y="2756397"/>
            <a:ext cx="3762938" cy="3762938"/>
          </a:xfrm>
          <a:prstGeom prst="rect">
            <a:avLst/>
          </a:prstGeom>
        </p:spPr>
      </p:pic>
      <p:sp>
        <p:nvSpPr>
          <p:cNvPr id="2" name="Speech Bubble: Rectangle with Corners Rounded 1"/>
          <p:cNvSpPr/>
          <p:nvPr/>
        </p:nvSpPr>
        <p:spPr>
          <a:xfrm>
            <a:off x="1880887" y="2491409"/>
            <a:ext cx="1365896" cy="901149"/>
          </a:xfrm>
          <a:prstGeom prst="wedgeRoundRectCallout">
            <a:avLst>
              <a:gd name="adj1" fmla="val -10236"/>
              <a:gd name="adj2" fmla="val 8602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785652" y="1789043"/>
            <a:ext cx="2621104" cy="1643271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7426" y="2413796"/>
            <a:ext cx="1172817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+mn-ea"/>
              </a:rPr>
              <a:t>!!!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1846" y="1881810"/>
            <a:ext cx="2046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끝나셨어요</a:t>
            </a:r>
            <a:r>
              <a:rPr lang="en-US" altLang="ko-KR" sz="2000" dirty="0">
                <a:latin typeface="+mn-ea"/>
              </a:rPr>
              <a:t>?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끝나셨어요</a:t>
            </a:r>
            <a:r>
              <a:rPr lang="en-US" altLang="ko-KR" sz="2000" dirty="0">
                <a:latin typeface="+mn-ea"/>
              </a:rPr>
              <a:t>?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끝나셨어요</a:t>
            </a:r>
            <a:r>
              <a:rPr lang="en-US" altLang="ko-KR" sz="2000" dirty="0">
                <a:latin typeface="+mn-ea"/>
              </a:rPr>
              <a:t>?</a:t>
            </a:r>
            <a:endParaRPr lang="en-US" sz="2000" dirty="0">
              <a:latin typeface="+mn-ea"/>
            </a:endParaRPr>
          </a:p>
        </p:txBody>
      </p:sp>
      <p:sp>
        <p:nvSpPr>
          <p:cNvPr id="12" name="Arrow: Right 11"/>
          <p:cNvSpPr/>
          <p:nvPr/>
        </p:nvSpPr>
        <p:spPr>
          <a:xfrm flipH="1">
            <a:off x="4280791" y="3803375"/>
            <a:ext cx="2080591" cy="715616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399" y="1388933"/>
            <a:ext cx="483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ko-KR" altLang="en-US" sz="2400" dirty="0">
                <a:solidFill>
                  <a:srgbClr val="FF0000"/>
                </a:solidFill>
              </a:rPr>
              <a:t>명이 모두 일을 못하는 상황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Arrow: Right 14"/>
          <p:cNvSpPr/>
          <p:nvPr/>
        </p:nvSpPr>
        <p:spPr>
          <a:xfrm flipH="1">
            <a:off x="5102086" y="4518990"/>
            <a:ext cx="1259295" cy="476683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/>
          <p:cNvSpPr/>
          <p:nvPr/>
        </p:nvSpPr>
        <p:spPr>
          <a:xfrm flipH="1">
            <a:off x="5751441" y="3432314"/>
            <a:ext cx="629647" cy="371062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828800"/>
            <a:ext cx="10629900" cy="314244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어떤 사건이 발생하면 해야할 일이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 사건이 발생했는지 </a:t>
            </a:r>
            <a:r>
              <a:rPr lang="ko-KR" altLang="en-US" dirty="0">
                <a:solidFill>
                  <a:schemeClr val="accent6"/>
                </a:solidFill>
              </a:rPr>
              <a:t>어떻게</a:t>
            </a:r>
            <a:r>
              <a:rPr lang="ko-KR" altLang="en-US" dirty="0"/>
              <a:t> 알 수 있을까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Polling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Notify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혹은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Interrupt-driven)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사건이 발생하면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339633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Polling, </a:t>
            </a:r>
            <a:r>
              <a:rPr lang="ko-KR" altLang="en-US" dirty="0"/>
              <a:t>직접 가서 확인하기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914400" y="1531437"/>
            <a:ext cx="10629900" cy="152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좀 전의 사례 </a:t>
            </a:r>
            <a:r>
              <a:rPr lang="en-US" altLang="ko-KR" dirty="0"/>
              <a:t>: Polling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적극적으로 사건의 발생을 확인</a:t>
            </a:r>
            <a:r>
              <a:rPr lang="en-US" altLang="ko-KR" sz="2000" dirty="0"/>
              <a:t>(Poll)</a:t>
            </a:r>
            <a:r>
              <a:rPr lang="ko-KR" altLang="en-US" dirty="0"/>
              <a:t>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	</a:t>
            </a:r>
            <a:r>
              <a:rPr lang="ko-KR" altLang="en-US" dirty="0">
                <a:solidFill>
                  <a:srgbClr val="FF0000"/>
                </a:solidFill>
              </a:rPr>
              <a:t>비효율적인 방법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914400" y="3312618"/>
            <a:ext cx="10629900" cy="1079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빈번한 </a:t>
            </a:r>
            <a:r>
              <a:rPr lang="en-US" altLang="ko-KR" dirty="0"/>
              <a:t>Polling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ko-KR" altLang="en-US" sz="2400" dirty="0"/>
              <a:t>사건을 확인하느라 </a:t>
            </a:r>
            <a:r>
              <a:rPr lang="ko-KR" altLang="en-US" sz="2400" dirty="0">
                <a:solidFill>
                  <a:srgbClr val="FF0000"/>
                </a:solidFill>
              </a:rPr>
              <a:t>시간을 낭비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914400" y="4770339"/>
            <a:ext cx="10629900" cy="1079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느슨한 </a:t>
            </a:r>
            <a:r>
              <a:rPr lang="en-US" altLang="ko-KR" dirty="0"/>
              <a:t>Polling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ko-KR" altLang="en-US" sz="2400" dirty="0"/>
              <a:t>사건이 발생했는데도 </a:t>
            </a:r>
            <a:r>
              <a:rPr lang="ko-KR" altLang="en-US" sz="2400" dirty="0">
                <a:solidFill>
                  <a:srgbClr val="FF0000"/>
                </a:solidFill>
              </a:rPr>
              <a:t>제때 반응하지 못할 수 있다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894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49" y="3695902"/>
            <a:ext cx="1883928" cy="18839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97" y="2756397"/>
            <a:ext cx="3762938" cy="3762938"/>
          </a:xfrm>
          <a:prstGeom prst="rect">
            <a:avLst/>
          </a:prstGeom>
        </p:spPr>
      </p:pic>
      <p:sp>
        <p:nvSpPr>
          <p:cNvPr id="2" name="Speech Bubble: Rectangle with Corners Rounded 1"/>
          <p:cNvSpPr/>
          <p:nvPr/>
        </p:nvSpPr>
        <p:spPr>
          <a:xfrm>
            <a:off x="1842052" y="2144110"/>
            <a:ext cx="3034748" cy="1288204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785652" y="2417734"/>
            <a:ext cx="1040296" cy="1014580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60713" y="2280380"/>
            <a:ext cx="25974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담당 작업이 </a:t>
            </a:r>
            <a:r>
              <a:rPr lang="ko-KR" altLang="en-US" sz="2000" b="1" dirty="0">
                <a:latin typeface="+mn-ea"/>
              </a:rPr>
              <a:t>준비되면 알려드리겠습니다</a:t>
            </a:r>
            <a:r>
              <a:rPr lang="en-US" altLang="ko-KR" sz="2000" dirty="0">
                <a:latin typeface="+mn-ea"/>
              </a:rPr>
              <a:t>.</a:t>
            </a:r>
            <a:endParaRPr lang="en-US" sz="20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5799" y="2605775"/>
            <a:ext cx="1297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네</a:t>
            </a:r>
            <a:r>
              <a:rPr lang="en-US" altLang="ko-KR" sz="2000" dirty="0">
                <a:latin typeface="+mn-ea"/>
              </a:rPr>
              <a:t>~</a:t>
            </a:r>
            <a:endParaRPr lang="en-US" sz="20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399" y="1388933"/>
            <a:ext cx="483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때가 되면 </a:t>
            </a:r>
            <a:r>
              <a:rPr lang="ko-KR" altLang="en-US" sz="2400" b="1" dirty="0"/>
              <a:t>알려주자</a:t>
            </a:r>
            <a:r>
              <a:rPr lang="en-US" altLang="ko-KR" sz="2400" b="1" dirty="0"/>
              <a:t>!</a:t>
            </a:r>
            <a:r>
              <a:rPr lang="en-US" altLang="ko-KR" sz="2400" dirty="0"/>
              <a:t> </a:t>
            </a:r>
            <a:r>
              <a:rPr lang="en-US" altLang="ko-KR" sz="2000" dirty="0"/>
              <a:t>(notify)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60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802606"/>
            <a:ext cx="10629900" cy="7046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효율적으로 일하고 싶다</a:t>
            </a:r>
            <a:r>
              <a:rPr lang="en-US" altLang="ko-KR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Notify, </a:t>
            </a:r>
            <a:r>
              <a:rPr lang="ko-KR" altLang="en-US" dirty="0"/>
              <a:t>알림 받기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5054922"/>
            <a:ext cx="10629900" cy="788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어떻게</a:t>
            </a:r>
            <a:r>
              <a:rPr lang="en-US" altLang="ko-KR" dirty="0"/>
              <a:t>? </a:t>
            </a:r>
            <a:r>
              <a:rPr lang="ko-KR" altLang="en-US" sz="3600" dirty="0">
                <a:solidFill>
                  <a:srgbClr val="FF0000"/>
                </a:solidFill>
              </a:rPr>
              <a:t>관계의 역전</a:t>
            </a:r>
            <a:r>
              <a:rPr lang="en-US" altLang="ko-KR" sz="3600" dirty="0">
                <a:solidFill>
                  <a:srgbClr val="FF0000"/>
                </a:solidFill>
              </a:rPr>
              <a:t>!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3079160"/>
            <a:ext cx="103632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/>
              <a:t>필요하면 </a:t>
            </a:r>
            <a:r>
              <a:rPr lang="ko-KR" altLang="en-US" sz="2800" dirty="0">
                <a:solidFill>
                  <a:schemeClr val="accent6"/>
                </a:solidFill>
              </a:rPr>
              <a:t>그 순간에만 </a:t>
            </a:r>
            <a:r>
              <a:rPr lang="ko-KR" altLang="en-US" sz="2800" dirty="0"/>
              <a:t>비용을 지불한다</a:t>
            </a:r>
            <a:endParaRPr lang="en-US" altLang="ko-KR" sz="2800" dirty="0"/>
          </a:p>
          <a:p>
            <a:pPr algn="ctr"/>
            <a:r>
              <a:rPr lang="en-US" sz="2400" dirty="0">
                <a:solidFill>
                  <a:schemeClr val="accent3"/>
                </a:solidFill>
              </a:rPr>
              <a:t>(==</a:t>
            </a:r>
            <a:r>
              <a:rPr lang="en-US" altLang="ko-KR" sz="2400" dirty="0">
                <a:solidFill>
                  <a:schemeClr val="accent3"/>
                </a:solidFill>
              </a:rPr>
              <a:t> </a:t>
            </a:r>
            <a:r>
              <a:rPr lang="ko-KR" altLang="en-US" sz="2400" dirty="0">
                <a:solidFill>
                  <a:schemeClr val="accent3"/>
                </a:solidFill>
              </a:rPr>
              <a:t>필요한 만큼만</a:t>
            </a:r>
            <a:r>
              <a:rPr lang="en-US" altLang="ko-KR" sz="2400" dirty="0">
                <a:solidFill>
                  <a:schemeClr val="accent3"/>
                </a:solidFill>
              </a:rPr>
              <a:t>)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9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88" y="2894378"/>
            <a:ext cx="1883928" cy="18839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Subject - Observer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3239" y="1962960"/>
            <a:ext cx="302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관찰 대상 </a:t>
            </a:r>
            <a:r>
              <a:rPr lang="en-US" sz="2000" dirty="0"/>
              <a:t>Subject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74096" y="2050585"/>
            <a:ext cx="3762939" cy="3762938"/>
            <a:chOff x="7089196" y="2756397"/>
            <a:chExt cx="3762939" cy="37629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197" y="2756397"/>
              <a:ext cx="3762938" cy="37629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089196" y="2764484"/>
              <a:ext cx="3762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관찰자 </a:t>
              </a:r>
              <a:r>
                <a:rPr lang="en-US" sz="2000" dirty="0"/>
                <a:t>Observer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31885" y="4786393"/>
            <a:ext cx="302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FF0000"/>
                </a:solidFill>
              </a:rPr>
              <a:t>비용 부담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629338" y="3392065"/>
            <a:ext cx="2212102" cy="888554"/>
            <a:chOff x="4642217" y="3232685"/>
            <a:chExt cx="2212102" cy="888554"/>
          </a:xfrm>
        </p:grpSpPr>
        <p:sp>
          <p:nvSpPr>
            <p:cNvPr id="14" name="Arrow: Right 13"/>
            <p:cNvSpPr/>
            <p:nvPr/>
          </p:nvSpPr>
          <p:spPr>
            <a:xfrm>
              <a:off x="4642217" y="3232685"/>
              <a:ext cx="2212102" cy="888554"/>
            </a:xfrm>
            <a:prstGeom prst="rightArrow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32402" y="3470389"/>
              <a:ext cx="1682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Notify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59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8419" y="1188062"/>
            <a:ext cx="7485881" cy="47699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Q. </a:t>
            </a:r>
            <a:r>
              <a:rPr lang="ko-KR" altLang="en-US" dirty="0"/>
              <a:t>누구에게 알려주지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Q. </a:t>
            </a:r>
            <a:r>
              <a:rPr lang="ko-KR" altLang="en-US" dirty="0"/>
              <a:t>어떻게 알려주지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01" y="2928382"/>
            <a:ext cx="2455231" cy="2455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8550" y="5383613"/>
            <a:ext cx="302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관찰 대상 </a:t>
            </a:r>
            <a:r>
              <a:rPr lang="en-US" sz="2000" dirty="0"/>
              <a:t>Subject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1366241" y="2032498"/>
            <a:ext cx="1933346" cy="685454"/>
          </a:xfrm>
          <a:prstGeom prst="wedgeRoundRectCallout">
            <a:avLst>
              <a:gd name="adj1" fmla="val -20167"/>
              <a:gd name="adj2" fmla="val 8504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66241" y="1984675"/>
            <a:ext cx="1933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내 역할은</a:t>
            </a:r>
            <a:r>
              <a:rPr lang="en-US" altLang="ko-KR" sz="2800" dirty="0">
                <a:latin typeface="+mn-ea"/>
              </a:rPr>
              <a:t>?</a:t>
            </a:r>
            <a:endParaRPr lang="en-US" sz="2800" dirty="0">
              <a:latin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298" y="1900769"/>
            <a:ext cx="4189458" cy="1739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298" y="4352703"/>
            <a:ext cx="36766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</a:t>
            </a:r>
            <a:r>
              <a:rPr lang="en-US" sz="3200" dirty="0"/>
              <a:t>: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81" y="1153349"/>
            <a:ext cx="6144558" cy="43330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0599"/>
          <a:stretch/>
        </p:blipFill>
        <p:spPr>
          <a:xfrm>
            <a:off x="4431085" y="3729911"/>
            <a:ext cx="6132140" cy="25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6400800" cy="47699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Q. </a:t>
            </a:r>
            <a:r>
              <a:rPr lang="ko-KR" altLang="en-US" dirty="0"/>
              <a:t>누가</a:t>
            </a:r>
            <a:r>
              <a:rPr lang="en-US" altLang="ko-KR" dirty="0"/>
              <a:t> </a:t>
            </a:r>
            <a:r>
              <a:rPr lang="ko-KR" altLang="en-US" dirty="0"/>
              <a:t>나에게 알려주지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Q. </a:t>
            </a:r>
            <a:r>
              <a:rPr lang="ko-KR" altLang="en-US" dirty="0"/>
              <a:t>어떻게 알림을 받지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83610" y="2421228"/>
            <a:ext cx="3828150" cy="3828150"/>
            <a:chOff x="7085831" y="3222752"/>
            <a:chExt cx="3828150" cy="38281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831" y="3222752"/>
              <a:ext cx="3828150" cy="38281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89197" y="6257725"/>
              <a:ext cx="3762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관찰자 </a:t>
              </a:r>
              <a:r>
                <a:rPr lang="en-US" sz="2000" dirty="0"/>
                <a:t>Observer</a:t>
              </a:r>
            </a:p>
          </p:txBody>
        </p:sp>
      </p:grpSp>
      <p:sp>
        <p:nvSpPr>
          <p:cNvPr id="9" name="Speech Bubble: Rectangle with Corners Rounded 8"/>
          <p:cNvSpPr/>
          <p:nvPr/>
        </p:nvSpPr>
        <p:spPr>
          <a:xfrm>
            <a:off x="7767040" y="2151271"/>
            <a:ext cx="3360305" cy="685454"/>
          </a:xfrm>
          <a:prstGeom prst="wedgeRoundRectCallout">
            <a:avLst>
              <a:gd name="adj1" fmla="val -20167"/>
              <a:gd name="adj2" fmla="val 8504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67041" y="2051896"/>
            <a:ext cx="3360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우리 역할은</a:t>
            </a:r>
            <a:r>
              <a:rPr lang="en-US" altLang="ko-KR" sz="2800" dirty="0">
                <a:latin typeface="+mn-ea"/>
              </a:rPr>
              <a:t>?</a:t>
            </a:r>
            <a:endParaRPr lang="en-US" sz="2800" dirty="0">
              <a:latin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44" y="2051896"/>
            <a:ext cx="4065964" cy="1780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44" y="4698815"/>
            <a:ext cx="4065964" cy="15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</a:t>
            </a:r>
            <a:r>
              <a:rPr lang="en-US" sz="3200" dirty="0"/>
              <a:t>: Observer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51" y="1304455"/>
            <a:ext cx="4864608" cy="5083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0952" y="4610636"/>
            <a:ext cx="4507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attach</a:t>
            </a:r>
            <a:r>
              <a:rPr lang="ko-KR" altLang="en-US" sz="2400" dirty="0"/>
              <a:t>와 </a:t>
            </a:r>
            <a:r>
              <a:rPr lang="en-US" altLang="ko-KR" sz="2400" dirty="0"/>
              <a:t>detach</a:t>
            </a:r>
            <a:r>
              <a:rPr lang="ko-KR" altLang="en-US" sz="2400" dirty="0"/>
              <a:t>는 </a:t>
            </a:r>
            <a:br>
              <a:rPr lang="en-US" altLang="ko-KR" sz="2400" dirty="0"/>
            </a:br>
            <a:r>
              <a:rPr lang="ko-KR" altLang="en-US" sz="2400" dirty="0"/>
              <a:t>생성자</a:t>
            </a:r>
            <a:r>
              <a:rPr lang="en-US" altLang="ko-KR" sz="2400" dirty="0"/>
              <a:t>/</a:t>
            </a:r>
            <a:r>
              <a:rPr lang="ko-KR" altLang="en-US" sz="2400" dirty="0"/>
              <a:t>소멸자에서 호출</a:t>
            </a:r>
            <a:endParaRPr lang="en-US" altLang="ko-KR" sz="2400" dirty="0"/>
          </a:p>
          <a:p>
            <a:pPr algn="r"/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ko-KR" altLang="en-US" sz="2400" dirty="0"/>
              <a:t> </a:t>
            </a:r>
            <a:r>
              <a:rPr lang="en-US" altLang="ko-KR" sz="2400" dirty="0"/>
              <a:t>dangling pointer </a:t>
            </a:r>
            <a:r>
              <a:rPr lang="ko-KR" altLang="en-US" sz="2400" dirty="0"/>
              <a:t>방지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687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3"/>
          <p:cNvPicPr>
            <a:picLocks noChangeAspect="1"/>
          </p:cNvPicPr>
          <p:nvPr/>
        </p:nvPicPr>
        <p:blipFill rotWithShape="1">
          <a:blip r:embed="rId2"/>
          <a:srcRect r="7313" b="23813"/>
          <a:stretch/>
        </p:blipFill>
        <p:spPr>
          <a:xfrm>
            <a:off x="7363522" y="2790163"/>
            <a:ext cx="4503115" cy="3608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오늘의 </a:t>
            </a:r>
            <a:r>
              <a:rPr lang="ko-KR" altLang="en-US" sz="2400" strike="sngStrike" dirty="0"/>
              <a:t>메뉴</a:t>
            </a:r>
            <a:r>
              <a:rPr lang="ko-KR" altLang="en-US" dirty="0"/>
              <a:t>패턴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129" y="1225072"/>
            <a:ext cx="6132974" cy="56587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Memento  	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기념품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(?)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쉬는 시간은 끝</a:t>
            </a:r>
            <a:r>
              <a:rPr lang="en-US" altLang="ko-KR" dirty="0"/>
              <a:t>!</a:t>
            </a:r>
            <a:endParaRPr lang="en-US" dirty="0"/>
          </a:p>
          <a:p>
            <a:r>
              <a:rPr lang="ko-KR" altLang="en-US" dirty="0"/>
              <a:t>다시 공부를 시작해봅시다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34127" y="1851973"/>
            <a:ext cx="6132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/>
              <a:t> Mediator 	: </a:t>
            </a:r>
            <a:r>
              <a:rPr lang="ko-KR" altLang="en-US" sz="3200" dirty="0"/>
              <a:t>중재자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3834127" y="2497776"/>
            <a:ext cx="6132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solidFill>
                  <a:schemeClr val="accent6"/>
                </a:solidFill>
              </a:rPr>
              <a:t> Observer 	: </a:t>
            </a:r>
            <a:r>
              <a:rPr lang="ko-KR" altLang="en-US" sz="3200" dirty="0">
                <a:solidFill>
                  <a:schemeClr val="accent6"/>
                </a:solidFill>
              </a:rPr>
              <a:t>관찰자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34128" y="3143579"/>
            <a:ext cx="6132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solidFill>
                  <a:schemeClr val="accent1"/>
                </a:solidFill>
              </a:rPr>
              <a:t> State    	: </a:t>
            </a:r>
            <a:r>
              <a:rPr lang="ko-KR" altLang="en-US" sz="3200" dirty="0">
                <a:solidFill>
                  <a:schemeClr val="accent1"/>
                </a:solidFill>
              </a:rPr>
              <a:t>상태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63522" y="5692462"/>
            <a:ext cx="175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고기 먹고 싶다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Observer</a:t>
            </a:r>
            <a:r>
              <a:rPr lang="ko-KR" altLang="en-US" dirty="0"/>
              <a:t>로 만드는 데이터 바인딩</a:t>
            </a:r>
            <a:r>
              <a:rPr lang="en-US" altLang="ko-KR" dirty="0"/>
              <a:t>(Data Binding)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9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r"/>
            <a:r>
              <a:rPr lang="ko-KR" altLang="en-US" dirty="0"/>
              <a:t>별거 없</a:t>
            </a:r>
            <a:r>
              <a:rPr lang="en-US" altLang="ko-KR" dirty="0"/>
              <a:t>…</a:t>
            </a:r>
            <a:r>
              <a:rPr lang="ko-KR" altLang="en-US" dirty="0"/>
              <a:t>나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0327" y="724314"/>
            <a:ext cx="7991719" cy="61178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0000"/>
                </a:solidFill>
              </a:rPr>
              <a:t>하지만 멀티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스레드 환경이라면 어떨까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매우 간단한 코드로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데이터 바인딩을 구현했다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효과는 굉장했다</a:t>
            </a:r>
            <a:r>
              <a:rPr lang="en-US" altLang="ko-KR" dirty="0"/>
              <a:t>!</a:t>
            </a:r>
          </a:p>
          <a:p>
            <a:br>
              <a:rPr lang="en-US" altLang="ko-KR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7"/>
          <a:stretch/>
        </p:blipFill>
        <p:spPr>
          <a:xfrm>
            <a:off x="5208104" y="1383128"/>
            <a:ext cx="6077703" cy="5151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8816" y="6011405"/>
            <a:ext cx="17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김성모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Multi-thread…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6133" y="2028501"/>
            <a:ext cx="2080591" cy="3034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27185" y="2054087"/>
            <a:ext cx="2027582" cy="303474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2628" y="5234609"/>
            <a:ext cx="27709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UI Thread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4449" y="5182519"/>
            <a:ext cx="27709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Worker Thread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26279" y="3386795"/>
            <a:ext cx="1040297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1388" y="4042216"/>
            <a:ext cx="107342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31388" y="2903698"/>
            <a:ext cx="107342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924281" y="2055898"/>
            <a:ext cx="2770947" cy="1667330"/>
            <a:chOff x="8924281" y="2055898"/>
            <a:chExt cx="2770947" cy="1667330"/>
          </a:xfrm>
        </p:grpSpPr>
        <p:grpSp>
          <p:nvGrpSpPr>
            <p:cNvPr id="20" name="Group 19"/>
            <p:cNvGrpSpPr/>
            <p:nvPr/>
          </p:nvGrpSpPr>
          <p:grpSpPr>
            <a:xfrm>
              <a:off x="9658970" y="2055898"/>
              <a:ext cx="1159099" cy="1217132"/>
              <a:chOff x="9929611" y="1931831"/>
              <a:chExt cx="1159099" cy="1217132"/>
            </a:xfrm>
            <a:solidFill>
              <a:schemeClr val="accent3"/>
            </a:solidFill>
          </p:grpSpPr>
          <p:sp>
            <p:nvSpPr>
              <p:cNvPr id="18" name="Arrow: Circular 17"/>
              <p:cNvSpPr/>
              <p:nvPr/>
            </p:nvSpPr>
            <p:spPr>
              <a:xfrm>
                <a:off x="9929611" y="1931831"/>
                <a:ext cx="1159099" cy="1120462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ircular 18"/>
              <p:cNvSpPr/>
              <p:nvPr/>
            </p:nvSpPr>
            <p:spPr>
              <a:xfrm rot="10800000">
                <a:off x="9929611" y="2028501"/>
                <a:ext cx="1159099" cy="1120462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924281" y="3353896"/>
              <a:ext cx="27709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Event + Animation</a:t>
              </a:r>
            </a:p>
          </p:txBody>
        </p:sp>
      </p:grpSp>
      <p:sp>
        <p:nvSpPr>
          <p:cNvPr id="22" name="Arrow: Right 21"/>
          <p:cNvSpPr/>
          <p:nvPr/>
        </p:nvSpPr>
        <p:spPr>
          <a:xfrm flipH="1">
            <a:off x="5022761" y="3386795"/>
            <a:ext cx="1759867" cy="3693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64649" y="3017463"/>
            <a:ext cx="125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관찰 중</a:t>
            </a:r>
            <a:r>
              <a:rPr lang="en-US" altLang="ko-KR" dirty="0"/>
              <a:t>…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732871" y="2152567"/>
            <a:ext cx="1749430" cy="1681600"/>
            <a:chOff x="732871" y="2152567"/>
            <a:chExt cx="1749430" cy="1681600"/>
          </a:xfrm>
        </p:grpSpPr>
        <p:grpSp>
          <p:nvGrpSpPr>
            <p:cNvPr id="24" name="Group 23"/>
            <p:cNvGrpSpPr/>
            <p:nvPr/>
          </p:nvGrpSpPr>
          <p:grpSpPr>
            <a:xfrm>
              <a:off x="975350" y="2152567"/>
              <a:ext cx="1159099" cy="1217132"/>
              <a:chOff x="9929611" y="1931831"/>
              <a:chExt cx="1159099" cy="1217132"/>
            </a:xfrm>
            <a:solidFill>
              <a:schemeClr val="accent6"/>
            </a:solidFill>
          </p:grpSpPr>
          <p:sp>
            <p:nvSpPr>
              <p:cNvPr id="25" name="Arrow: Circular 24"/>
              <p:cNvSpPr/>
              <p:nvPr/>
            </p:nvSpPr>
            <p:spPr>
              <a:xfrm>
                <a:off x="9929611" y="1931831"/>
                <a:ext cx="1159099" cy="1120462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Arrow: Circular 25"/>
              <p:cNvSpPr/>
              <p:nvPr/>
            </p:nvSpPr>
            <p:spPr>
              <a:xfrm rot="10800000">
                <a:off x="9929611" y="2028501"/>
                <a:ext cx="1159099" cy="1120462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732871" y="3464835"/>
              <a:ext cx="17494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Working…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04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Multi-thread…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6133" y="2028501"/>
            <a:ext cx="2080591" cy="3034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27185" y="2054087"/>
            <a:ext cx="2027582" cy="303474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2628" y="5234609"/>
            <a:ext cx="27709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UI Thread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4449" y="5182519"/>
            <a:ext cx="27709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Worker Thread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26279" y="3386795"/>
            <a:ext cx="1040297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1388" y="4042216"/>
            <a:ext cx="107342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31388" y="2903698"/>
            <a:ext cx="107342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96217" y="3361209"/>
            <a:ext cx="2844272" cy="795548"/>
            <a:chOff x="4496217" y="3361209"/>
            <a:chExt cx="2844272" cy="795548"/>
          </a:xfrm>
        </p:grpSpPr>
        <p:sp>
          <p:nvSpPr>
            <p:cNvPr id="22" name="Arrow: Right 21"/>
            <p:cNvSpPr/>
            <p:nvPr/>
          </p:nvSpPr>
          <p:spPr>
            <a:xfrm rot="795980">
              <a:off x="4496217" y="3787425"/>
              <a:ext cx="2844272" cy="369332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66731" y="3361209"/>
              <a:ext cx="1258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notify()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67486" y="2588303"/>
            <a:ext cx="1664244" cy="1682541"/>
            <a:chOff x="8767486" y="2588303"/>
            <a:chExt cx="1664244" cy="1682541"/>
          </a:xfrm>
        </p:grpSpPr>
        <p:sp>
          <p:nvSpPr>
            <p:cNvPr id="30" name="Arrow: Right 29"/>
            <p:cNvSpPr/>
            <p:nvPr/>
          </p:nvSpPr>
          <p:spPr>
            <a:xfrm rot="5400000">
              <a:off x="8139343" y="3216446"/>
              <a:ext cx="1682541" cy="426255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73397" y="3176543"/>
              <a:ext cx="1258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update()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03076" y="3730541"/>
            <a:ext cx="3784490" cy="1150552"/>
            <a:chOff x="6903076" y="3730541"/>
            <a:chExt cx="3784490" cy="1150552"/>
          </a:xfrm>
        </p:grpSpPr>
        <p:sp>
          <p:nvSpPr>
            <p:cNvPr id="2" name="Rectangle 1"/>
            <p:cNvSpPr/>
            <p:nvPr/>
          </p:nvSpPr>
          <p:spPr>
            <a:xfrm>
              <a:off x="6903076" y="3730541"/>
              <a:ext cx="2427497" cy="11505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429233" y="4511761"/>
              <a:ext cx="1258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Data 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8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099256"/>
            <a:ext cx="10629900" cy="333563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문제는 </a:t>
            </a:r>
            <a:r>
              <a:rPr lang="en-US" altLang="ko-KR" dirty="0"/>
              <a:t>Observer</a:t>
            </a:r>
            <a:r>
              <a:rPr lang="ko-KR" altLang="en-US" dirty="0"/>
              <a:t>에서 충돌이 일어난다는 것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하나의 </a:t>
            </a:r>
            <a:r>
              <a:rPr lang="en-US" altLang="ko-KR" dirty="0"/>
              <a:t>Subject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chemeClr val="accent3"/>
                </a:solidFill>
              </a:rPr>
              <a:t>다수의 </a:t>
            </a:r>
            <a:r>
              <a:rPr lang="en-US" dirty="0">
                <a:solidFill>
                  <a:schemeClr val="accent3"/>
                </a:solidFill>
              </a:rPr>
              <a:t>Observer</a:t>
            </a:r>
            <a:r>
              <a:rPr lang="ko-KR" altLang="en-US" dirty="0">
                <a:solidFill>
                  <a:schemeClr val="accent3"/>
                </a:solidFill>
              </a:rPr>
              <a:t>가 </a:t>
            </a:r>
            <a:r>
              <a:rPr lang="ko-KR" altLang="en-US" dirty="0"/>
              <a:t>보고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altLang="ko-KR" sz="3200" dirty="0">
                <a:sym typeface="Wingdings" panose="05000000000000000000" pitchFamily="2" charset="2"/>
              </a:rPr>
              <a:t></a:t>
            </a:r>
            <a:r>
              <a:rPr lang="en-US" altLang="ko-KR" sz="3200" dirty="0"/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몇 개나 보호해야 하는지 알 수 없다</a:t>
            </a:r>
            <a:r>
              <a:rPr lang="en-US" altLang="ko-KR" sz="3200" dirty="0">
                <a:solidFill>
                  <a:srgbClr val="FF0000"/>
                </a:solidFill>
              </a:rPr>
              <a:t>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Race in Observer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18469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8641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/>
              <a:t>유일한 해결방법은 아니지만 유용한 방법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Subject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sz="2400" dirty="0"/>
              <a:t>메시지를 직접 넘기지 않고</a:t>
            </a:r>
            <a:r>
              <a:rPr lang="en-US" altLang="ko-KR" sz="2400" dirty="0"/>
              <a:t>, Channel</a:t>
            </a:r>
            <a:r>
              <a:rPr lang="ko-KR" altLang="en-US" sz="2400" dirty="0"/>
              <a:t>에 넣어둔다</a:t>
            </a:r>
            <a:endParaRPr lang="en-US" altLang="ko-KR" dirty="0"/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Observer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타이밍에 알아서 가져간다</a:t>
            </a:r>
            <a:endParaRPr lang="en-US" altLang="ko-KR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해결방법 </a:t>
            </a:r>
            <a:r>
              <a:rPr lang="en-US" altLang="ko-KR" dirty="0"/>
              <a:t>– CSP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89630" y="4662152"/>
            <a:ext cx="8600590" cy="1075053"/>
            <a:chOff x="1689630" y="4662152"/>
            <a:chExt cx="8600590" cy="1075053"/>
          </a:xfrm>
        </p:grpSpPr>
        <p:sp>
          <p:nvSpPr>
            <p:cNvPr id="6" name="TextBox 5"/>
            <p:cNvSpPr txBox="1"/>
            <p:nvPr/>
          </p:nvSpPr>
          <p:spPr>
            <a:xfrm>
              <a:off x="1689630" y="5090874"/>
              <a:ext cx="218480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/>
                  </a:solidFill>
                </a:rPr>
                <a:t>Subject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17753" y="5090874"/>
              <a:ext cx="227246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3"/>
                  </a:solidFill>
                </a:rPr>
                <a:t>Observer</a:t>
              </a:r>
            </a:p>
          </p:txBody>
        </p:sp>
        <p:sp>
          <p:nvSpPr>
            <p:cNvPr id="8" name="Arrow: Right 7"/>
            <p:cNvSpPr/>
            <p:nvPr/>
          </p:nvSpPr>
          <p:spPr>
            <a:xfrm>
              <a:off x="4584879" y="5151549"/>
              <a:ext cx="708338" cy="4117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Arrow: Right 8"/>
            <p:cNvSpPr/>
            <p:nvPr/>
          </p:nvSpPr>
          <p:spPr>
            <a:xfrm>
              <a:off x="5306096" y="5151131"/>
              <a:ext cx="708338" cy="4117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Arrow: Right 9"/>
            <p:cNvSpPr/>
            <p:nvPr/>
          </p:nvSpPr>
          <p:spPr>
            <a:xfrm>
              <a:off x="6027313" y="5151131"/>
              <a:ext cx="708338" cy="4117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Arrow: Right 10"/>
            <p:cNvSpPr/>
            <p:nvPr/>
          </p:nvSpPr>
          <p:spPr>
            <a:xfrm>
              <a:off x="6748530" y="5151131"/>
              <a:ext cx="708338" cy="4117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49335" y="4689466"/>
              <a:ext cx="1171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push()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02699" y="4662152"/>
              <a:ext cx="1171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pop()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33938" y="5762685"/>
            <a:ext cx="302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공동 부담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9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</a:t>
            </a:r>
            <a:r>
              <a:rPr lang="en-US" altLang="ko-KR" dirty="0"/>
              <a:t>/</a:t>
            </a:r>
            <a:r>
              <a:rPr lang="ko-KR" altLang="en-US" dirty="0"/>
              <a:t>단점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51" y="2416269"/>
            <a:ext cx="2840798" cy="2840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749" y="2416269"/>
            <a:ext cx="42371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장점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sz="2400" dirty="0"/>
              <a:t>기대한대로 동작하는 코드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Data Race</a:t>
            </a:r>
            <a:r>
              <a:rPr lang="ko-KR" altLang="en-US" sz="2400" dirty="0"/>
              <a:t>의 해결</a:t>
            </a:r>
            <a:endParaRPr lang="en-US" altLang="ko-KR" sz="24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752106" y="2333190"/>
            <a:ext cx="40568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단점</a:t>
            </a:r>
            <a:endParaRPr lang="en-US" altLang="ko-KR" sz="2800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400" dirty="0"/>
              <a:t>Lock </a:t>
            </a:r>
            <a:r>
              <a:rPr lang="ko-KR" altLang="en-US" sz="2400" dirty="0"/>
              <a:t>사용</a:t>
            </a:r>
            <a:r>
              <a:rPr lang="en-US" altLang="ko-KR" sz="2400" dirty="0"/>
              <a:t>, Waiting…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Subject + </a:t>
            </a:r>
            <a:r>
              <a:rPr lang="en-US" altLang="ko-KR" sz="2400" dirty="0"/>
              <a:t>Observer</a:t>
            </a:r>
            <a:r>
              <a:rPr lang="ko-KR" altLang="en-US" sz="2400" dirty="0"/>
              <a:t> 관리</a:t>
            </a:r>
            <a:br>
              <a:rPr lang="en-US" altLang="ko-KR" sz="2400" dirty="0"/>
            </a:br>
            <a:endParaRPr lang="en-US" altLang="ko-KR" sz="24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Multi-Thread </a:t>
            </a:r>
            <a:r>
              <a:rPr lang="ko-KR" altLang="en-US" dirty="0"/>
              <a:t>데이터 바인딩</a:t>
            </a:r>
            <a:r>
              <a:rPr lang="en-US" altLang="ko-KR" dirty="0"/>
              <a:t>(Data Binding)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r"/>
            <a:r>
              <a:rPr lang="en-US" dirty="0"/>
              <a:t>Summary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3679581" y="2189407"/>
            <a:ext cx="7991719" cy="100436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3"/>
                </a:solidFill>
                <a:latin typeface="+mn-ea"/>
              </a:rPr>
              <a:t>“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적절한 때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적절한 방법으로 통지한다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”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679581" y="635698"/>
            <a:ext cx="7991719" cy="155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/>
              <a:t>Observer</a:t>
            </a:r>
            <a:r>
              <a:rPr lang="ko-KR" altLang="en-US" sz="2400" dirty="0"/>
              <a:t>가 제공하는 것</a:t>
            </a:r>
            <a:endParaRPr lang="en-US" altLang="ko-KR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accent6"/>
                </a:solidFill>
              </a:rPr>
              <a:t>Lazy Evaluation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679581" y="3718257"/>
            <a:ext cx="7991719" cy="281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What?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대상의 변화 </a:t>
            </a:r>
            <a:r>
              <a:rPr lang="en-US" altLang="ko-KR" sz="2400" dirty="0"/>
              <a:t>+ </a:t>
            </a:r>
            <a:r>
              <a:rPr lang="ko-KR" altLang="en-US" sz="2400" dirty="0"/>
              <a:t>특정한 사건을 확인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Why?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확인하는 비용 </a:t>
            </a:r>
            <a:r>
              <a:rPr lang="en-US" altLang="ko-KR" sz="2400" dirty="0"/>
              <a:t>/ </a:t>
            </a:r>
            <a:r>
              <a:rPr lang="ko-KR" altLang="en-US" sz="2400" dirty="0"/>
              <a:t>구조적 문제로 인한 </a:t>
            </a:r>
            <a:r>
              <a:rPr lang="en-US" altLang="ko-KR" sz="2400" dirty="0"/>
              <a:t>Data Race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How?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	Lazy Evaluation / Event Queue </a:t>
            </a:r>
            <a:r>
              <a:rPr lang="ko-KR" altLang="en-US" sz="2400" dirty="0">
                <a:solidFill>
                  <a:srgbClr val="FF0000"/>
                </a:solidFill>
              </a:rPr>
              <a:t>응용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6" y="4031087"/>
            <a:ext cx="2215410" cy="22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#include &lt;Mediator&gt;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8"/>
            <a:ext cx="7613651" cy="1672933"/>
          </a:xfrm>
        </p:spPr>
        <p:txBody>
          <a:bodyPr>
            <a:normAutofit/>
          </a:bodyPr>
          <a:lstStyle/>
          <a:p>
            <a:r>
              <a:rPr lang="ko-KR" altLang="en-US" dirty="0"/>
              <a:t>어수선한 인터페이스는 다음과 같은 의견을 낳는다</a:t>
            </a:r>
            <a:endParaRPr lang="en-US" altLang="ko-KR" dirty="0"/>
          </a:p>
          <a:p>
            <a:r>
              <a:rPr lang="en-US" b="1" dirty="0"/>
              <a:t>“</a:t>
            </a:r>
            <a:r>
              <a:rPr lang="ko-KR" altLang="en-US" b="1" dirty="0"/>
              <a:t>마케팅 부서가 페이지에 토한 것처럼 보인다</a:t>
            </a:r>
            <a:r>
              <a:rPr lang="en-US" altLang="ko-KR" b="1" dirty="0"/>
              <a:t>.</a:t>
            </a:r>
            <a:r>
              <a:rPr lang="en-US" b="1" dirty="0"/>
              <a:t>”</a:t>
            </a:r>
          </a:p>
          <a:p>
            <a:r>
              <a:rPr lang="en-US" sz="1800" dirty="0"/>
              <a:t>- </a:t>
            </a:r>
            <a:r>
              <a:rPr lang="ko-KR" altLang="en-US" sz="1800" dirty="0"/>
              <a:t>누구나 쉽게 쓰는 앱 디자인의 비결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505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#include &lt;State&gt;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프로그램은 컴퓨터에서 이루어지는 마법이다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="1" dirty="0"/>
              <a:t>입력을 에러 메시지로 바꾸는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작자 미상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r"/>
            <a:r>
              <a:rPr lang="ko-KR" altLang="en-US" dirty="0">
                <a:latin typeface="+mn-ea"/>
                <a:ea typeface="+mn-ea"/>
              </a:rPr>
              <a:t>시작하기 전에</a:t>
            </a:r>
            <a:r>
              <a:rPr lang="en-US" altLang="ko-KR" dirty="0">
                <a:latin typeface="+mn-ea"/>
                <a:ea typeface="+mn-ea"/>
              </a:rPr>
              <a:t>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1504" y="4906851"/>
            <a:ext cx="7991719" cy="78561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“</a:t>
            </a:r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/>
              <a:t>상태</a:t>
            </a:r>
            <a:r>
              <a:rPr lang="en-US" altLang="ko-KR" sz="2400" dirty="0"/>
              <a:t>State</a:t>
            </a:r>
            <a:r>
              <a:rPr lang="ko-KR" altLang="en-US" dirty="0"/>
              <a:t>가 대체 무엇인가요</a:t>
            </a:r>
            <a:r>
              <a:rPr lang="en-US" altLang="ko-KR" dirty="0"/>
              <a:t>?”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41" y="1689033"/>
            <a:ext cx="4818242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931832"/>
            <a:ext cx="10629900" cy="75985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프로그램 </a:t>
            </a:r>
            <a:r>
              <a:rPr lang="en-US" altLang="ko-KR" dirty="0"/>
              <a:t>== Black Box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잠시만 다시 생각해봅시다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919730" y="3099514"/>
            <a:ext cx="2665927" cy="88434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Program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3657600" y="3296992"/>
            <a:ext cx="1056068" cy="51515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>
            <a:off x="7791719" y="3296992"/>
            <a:ext cx="1056068" cy="51515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69273" y="3290552"/>
            <a:ext cx="15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0960" y="3296992"/>
            <a:ext cx="15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676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931832"/>
            <a:ext cx="10629900" cy="75985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알고리즘도 마찬가지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잠시만 다시 생각해봅시다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919730" y="3099514"/>
            <a:ext cx="2665927" cy="88434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f(x)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3657600" y="3296992"/>
            <a:ext cx="1056068" cy="51515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>
            <a:off x="7791719" y="3296992"/>
            <a:ext cx="1056068" cy="51515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69273" y="3290552"/>
            <a:ext cx="15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0960" y="3296992"/>
            <a:ext cx="15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Y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914400" y="5018947"/>
            <a:ext cx="10629900" cy="1085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6"/>
                </a:solidFill>
              </a:rPr>
              <a:t>입력</a:t>
            </a:r>
            <a:r>
              <a:rPr lang="ko-KR" altLang="en-US" dirty="0"/>
              <a:t>이 있으면 </a:t>
            </a:r>
            <a:r>
              <a:rPr lang="ko-KR" altLang="en-US" dirty="0">
                <a:solidFill>
                  <a:schemeClr val="accent3"/>
                </a:solidFill>
              </a:rPr>
              <a:t>출력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accent2"/>
                </a:solidFill>
              </a:rPr>
              <a:t>간단한 명제인데</a:t>
            </a:r>
            <a:r>
              <a:rPr lang="en-US" altLang="ko-KR" sz="2000" dirty="0">
                <a:solidFill>
                  <a:schemeClr val="accent2"/>
                </a:solidFill>
              </a:rPr>
              <a:t>… </a:t>
            </a:r>
            <a:r>
              <a:rPr lang="ko-KR" altLang="en-US" sz="2000" dirty="0">
                <a:solidFill>
                  <a:schemeClr val="accent2"/>
                </a:solidFill>
              </a:rPr>
              <a:t>뭔가 허전한 이 기분</a:t>
            </a:r>
            <a:r>
              <a:rPr lang="en-US" altLang="ko-KR" sz="2000" dirty="0">
                <a:solidFill>
                  <a:schemeClr val="accent2"/>
                </a:solidFill>
              </a:rPr>
              <a:t>…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67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362427"/>
            <a:ext cx="10629900" cy="61618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accent3"/>
                </a:solidFill>
              </a:rPr>
              <a:t>y</a:t>
            </a:r>
            <a:r>
              <a:rPr lang="en-US" sz="4800" dirty="0"/>
              <a:t> = f(</a:t>
            </a:r>
            <a:r>
              <a:rPr lang="en-US" sz="4800" dirty="0">
                <a:solidFill>
                  <a:schemeClr val="accent6"/>
                </a:solidFill>
              </a:rPr>
              <a:t>x</a:t>
            </a:r>
            <a:r>
              <a:rPr lang="en-US" sz="48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5318243"/>
            <a:ext cx="10629900" cy="609398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  <a:r>
              <a:rPr lang="ko-KR" altLang="en-US" dirty="0"/>
              <a:t>이 있으면 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  <a:r>
              <a:rPr lang="ko-KR" altLang="en-US" dirty="0"/>
              <a:t>이 있다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251918"/>
            <a:ext cx="10629900" cy="1043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5</a:t>
            </a:r>
            <a:r>
              <a:rPr lang="en-US" dirty="0"/>
              <a:t> = f(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/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121</a:t>
            </a:r>
            <a:r>
              <a:rPr lang="en-US" dirty="0"/>
              <a:t> = f(</a:t>
            </a:r>
            <a:r>
              <a:rPr lang="en-US" dirty="0">
                <a:solidFill>
                  <a:schemeClr val="accent6"/>
                </a:solidFill>
              </a:rPr>
              <a:t>11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7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1259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컴퓨터에겐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  <a:r>
              <a:rPr lang="ko-KR" altLang="en-US" dirty="0"/>
              <a:t>이라는 개념이 없다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모든 것은 결국 메모리</a:t>
            </a:r>
            <a:r>
              <a:rPr lang="en-US" altLang="ko-KR" sz="2000" dirty="0"/>
              <a:t>(</a:t>
            </a:r>
            <a:r>
              <a:rPr lang="ko-KR" altLang="en-US" sz="2000" dirty="0"/>
              <a:t>저장공간</a:t>
            </a:r>
            <a:r>
              <a:rPr lang="en-US" altLang="ko-KR" sz="2000" dirty="0"/>
              <a:t>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상태</a:t>
            </a:r>
            <a:r>
              <a:rPr lang="ko-KR" altLang="en-US" dirty="0"/>
              <a:t>로 표현될 뿐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값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4567" y="3030113"/>
            <a:ext cx="312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요약하자면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176529" y="4088729"/>
            <a:ext cx="759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</a:rPr>
              <a:t>값</a:t>
            </a:r>
            <a:r>
              <a:rPr lang="ko-KR" altLang="en-US" sz="2800" dirty="0"/>
              <a:t> </a:t>
            </a:r>
            <a:r>
              <a:rPr lang="en-US" altLang="ko-KR" sz="2800" dirty="0"/>
              <a:t>	</a:t>
            </a:r>
            <a:r>
              <a:rPr lang="en-US" altLang="ko-KR" sz="2400" dirty="0"/>
              <a:t>: </a:t>
            </a:r>
            <a:r>
              <a:rPr lang="ko-KR" altLang="en-US" sz="2400" dirty="0"/>
              <a:t>우리가 기대하는 것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176529" y="4780812"/>
            <a:ext cx="9092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</a:rPr>
              <a:t>상태</a:t>
            </a:r>
            <a:r>
              <a:rPr lang="ko-KR" altLang="en-US" sz="2800" dirty="0"/>
              <a:t> </a:t>
            </a:r>
            <a:r>
              <a:rPr lang="en-US" altLang="ko-KR" sz="2800" dirty="0"/>
              <a:t>	</a:t>
            </a:r>
            <a:r>
              <a:rPr lang="en-US" altLang="ko-KR" sz="2400" dirty="0"/>
              <a:t>: </a:t>
            </a:r>
            <a:r>
              <a:rPr lang="ko-KR" altLang="en-US" sz="2400" dirty="0"/>
              <a:t>우리가 사용하는 것</a:t>
            </a:r>
            <a:r>
              <a:rPr lang="en-US" altLang="ko-KR" sz="2400" dirty="0"/>
              <a:t>. </a:t>
            </a:r>
            <a:r>
              <a:rPr lang="ko-KR" altLang="en-US" sz="2400" dirty="0">
                <a:solidFill>
                  <a:schemeClr val="accent3"/>
                </a:solidFill>
              </a:rPr>
              <a:t>그리고 때로는 원하는 것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22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데이터베이스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93" y="2469939"/>
            <a:ext cx="2279349" cy="2279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58" y="2469939"/>
            <a:ext cx="2279349" cy="2279349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5167965" y="3345033"/>
            <a:ext cx="2122770" cy="529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8778" y="5341924"/>
            <a:ext cx="403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저장 이전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69013" y="5295759"/>
            <a:ext cx="403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저장 이후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06133" y="1517748"/>
            <a:ext cx="7047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상태를 원한다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7965" y="2975701"/>
            <a:ext cx="2122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045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우리가 원하는 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75" y="2421813"/>
            <a:ext cx="2279349" cy="2279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3895" y="5103253"/>
            <a:ext cx="403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저장 이후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54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12" y="2390333"/>
            <a:ext cx="2300772" cy="230077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넘나 어려운 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2989" y="5103253"/>
            <a:ext cx="713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8202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상태와 패턴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38" y="1462381"/>
            <a:ext cx="2787646" cy="2787648"/>
          </a:xfrm>
        </p:spPr>
      </p:pic>
      <p:sp>
        <p:nvSpPr>
          <p:cNvPr id="7" name="Rectangle 6"/>
          <p:cNvSpPr/>
          <p:nvPr/>
        </p:nvSpPr>
        <p:spPr>
          <a:xfrm>
            <a:off x="4227107" y="5152252"/>
            <a:ext cx="6736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+mn-ea"/>
              </a:rPr>
              <a:t>메모리의 상태</a:t>
            </a:r>
            <a:r>
              <a:rPr lang="ko-KR" altLang="en-US" sz="2800" dirty="0">
                <a:latin typeface="+mn-ea"/>
              </a:rPr>
              <a:t>를 사용한 프로그래밍 </a:t>
            </a:r>
            <a:r>
              <a:rPr lang="en-US" altLang="ko-KR" sz="2800" dirty="0">
                <a:latin typeface="+mn-ea"/>
              </a:rPr>
              <a:t>Trick</a:t>
            </a:r>
            <a:r>
              <a:rPr lang="ko-KR" altLang="en-US" sz="2800" dirty="0">
                <a:latin typeface="+mn-ea"/>
              </a:rPr>
              <a:t>들</a:t>
            </a:r>
            <a:endParaRPr lang="en-US" sz="28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992" y="2485623"/>
            <a:ext cx="309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사실 별로 다를 게 없습니다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trike="sngStrike" dirty="0"/>
              <a:t>신나는</a:t>
            </a:r>
            <a:r>
              <a:rPr lang="ko-KR" altLang="en-US" dirty="0"/>
              <a:t>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03" y="1808337"/>
            <a:ext cx="8452794" cy="40560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24282" y="5973581"/>
            <a:ext cx="4398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출처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sz="2000" dirty="0">
                <a:latin typeface="+mn-ea"/>
              </a:rPr>
              <a:t>UWP App Design Guideline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8261" y="1298994"/>
            <a:ext cx="913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chemeClr val="accent3"/>
                </a:solidFill>
              </a:rPr>
              <a:t>“</a:t>
            </a:r>
            <a:r>
              <a:rPr lang="ko-KR" altLang="en-US" sz="2000" i="1" dirty="0">
                <a:solidFill>
                  <a:schemeClr val="accent3"/>
                </a:solidFill>
              </a:rPr>
              <a:t>예술은 보이는 것을 재현하는 것이 아니라 보이게 하는 것</a:t>
            </a:r>
            <a:r>
              <a:rPr lang="en-US" altLang="ko-KR" sz="2000" i="1" dirty="0">
                <a:solidFill>
                  <a:schemeClr val="accent3"/>
                </a:solidFill>
              </a:rPr>
              <a:t>”</a:t>
            </a:r>
            <a:r>
              <a:rPr lang="ko-KR" altLang="en-US" sz="2000" i="1" dirty="0">
                <a:solidFill>
                  <a:schemeClr val="accent3"/>
                </a:solidFill>
              </a:rPr>
              <a:t> </a:t>
            </a:r>
            <a:r>
              <a:rPr lang="en-US" altLang="ko-KR" sz="2000" i="1" dirty="0">
                <a:solidFill>
                  <a:schemeClr val="accent3"/>
                </a:solidFill>
              </a:rPr>
              <a:t>– </a:t>
            </a:r>
            <a:r>
              <a:rPr lang="ko-KR" altLang="en-US" sz="2000" i="1" dirty="0">
                <a:solidFill>
                  <a:schemeClr val="accent3"/>
                </a:solidFill>
              </a:rPr>
              <a:t>파울 쿨레</a:t>
            </a:r>
            <a:endParaRPr lang="en-US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25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590237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상태에 따른 코드 분기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Lv.0 if…else /</a:t>
            </a:r>
            <a:r>
              <a:rPr lang="ko-KR" altLang="en-US" dirty="0"/>
              <a:t> </a:t>
            </a:r>
            <a:r>
              <a:rPr lang="en-US" altLang="ko-KR" dirty="0"/>
              <a:t>switch…case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72" y="2498501"/>
            <a:ext cx="3857075" cy="3421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217" y="2326137"/>
            <a:ext cx="3330901" cy="37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869628"/>
            <a:ext cx="10629900" cy="6159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상태에 따라서 실행 코드가 달라진다</a:t>
            </a:r>
            <a:r>
              <a:rPr lang="en-US" altLang="ko-KR" dirty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Lv.1 </a:t>
            </a:r>
            <a:r>
              <a:rPr lang="ko-KR" altLang="en-US" dirty="0"/>
              <a:t>상태 </a:t>
            </a:r>
            <a:r>
              <a:rPr lang="en-US" altLang="ko-KR" dirty="0"/>
              <a:t>+ </a:t>
            </a:r>
            <a:r>
              <a:rPr lang="ko-KR" altLang="en-US" dirty="0"/>
              <a:t>동작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320742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800" dirty="0"/>
              <a:t>상태 </a:t>
            </a:r>
            <a:r>
              <a:rPr lang="en-US" altLang="ko-KR" sz="2800" dirty="0"/>
              <a:t>+ </a:t>
            </a:r>
            <a:r>
              <a:rPr lang="ko-KR" altLang="en-US" sz="2800" dirty="0"/>
              <a:t>동작 </a:t>
            </a:r>
            <a:r>
              <a:rPr lang="en-US" altLang="ko-KR" sz="2800" dirty="0"/>
              <a:t>== </a:t>
            </a:r>
            <a:r>
              <a:rPr lang="ko-KR" altLang="en-US" sz="2800" dirty="0">
                <a:solidFill>
                  <a:schemeClr val="accent6"/>
                </a:solidFill>
              </a:rPr>
              <a:t>구조 </a:t>
            </a:r>
            <a:r>
              <a:rPr lang="en-US" altLang="ko-KR" sz="2800" dirty="0">
                <a:solidFill>
                  <a:schemeClr val="accent6"/>
                </a:solidFill>
              </a:rPr>
              <a:t>+ </a:t>
            </a:r>
            <a:r>
              <a:rPr lang="ko-KR" altLang="en-US" sz="2800" dirty="0">
                <a:solidFill>
                  <a:schemeClr val="accent6"/>
                </a:solidFill>
              </a:rPr>
              <a:t>연산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70820" y="4452437"/>
            <a:ext cx="36503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상태 </a:t>
            </a:r>
            <a:r>
              <a:rPr lang="en-US" altLang="ko-KR" sz="2800" dirty="0">
                <a:solidFill>
                  <a:schemeClr val="accent6"/>
                </a:solidFill>
              </a:rPr>
              <a:t>Class</a:t>
            </a:r>
            <a:r>
              <a:rPr lang="ko-KR" altLang="en-US" sz="2800" dirty="0"/>
              <a:t>를 만들자</a:t>
            </a:r>
            <a:r>
              <a:rPr lang="en-US" altLang="ko-KR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7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상태 클래스</a:t>
            </a:r>
            <a:r>
              <a:rPr lang="en-US" altLang="ko-KR" dirty="0"/>
              <a:t>(State Class) </a:t>
            </a:r>
            <a:r>
              <a:rPr lang="ko-KR" altLang="en-US" dirty="0"/>
              <a:t>만들기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3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52304" y="3388563"/>
            <a:ext cx="6791996" cy="89555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좀 더 </a:t>
            </a:r>
            <a:r>
              <a:rPr lang="ko-KR" altLang="en-US" dirty="0">
                <a:solidFill>
                  <a:srgbClr val="FF0000"/>
                </a:solidFill>
              </a:rPr>
              <a:t>계획적으로</a:t>
            </a:r>
            <a:r>
              <a:rPr lang="ko-KR" altLang="en-US" dirty="0"/>
              <a:t> 상태를 다뤄봅시다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Lv2. </a:t>
            </a:r>
            <a:r>
              <a:rPr lang="ko-KR" altLang="en-US" dirty="0"/>
              <a:t>상태 기계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2" y="1622738"/>
            <a:ext cx="3134519" cy="4591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9273" y="5845201"/>
            <a:ext cx="177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데스노트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5402011"/>
            <a:ext cx="10629900" cy="66970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/>
              <a:t>상태 </a:t>
            </a:r>
            <a:r>
              <a:rPr lang="en-US" altLang="ko-KR" dirty="0"/>
              <a:t>S&gt;</a:t>
            </a:r>
            <a:r>
              <a:rPr lang="ko-KR" altLang="en-US" dirty="0"/>
              <a:t>에서 </a:t>
            </a:r>
            <a:r>
              <a:rPr lang="en-US" altLang="ko-KR" dirty="0"/>
              <a:t>&lt;</a:t>
            </a:r>
            <a:r>
              <a:rPr lang="ko-KR" altLang="en-US" dirty="0"/>
              <a:t>상태 </a:t>
            </a:r>
            <a:r>
              <a:rPr lang="en-US" altLang="ko-KR" dirty="0"/>
              <a:t>D&gt;</a:t>
            </a:r>
            <a:r>
              <a:rPr lang="ko-KR" altLang="en-US" dirty="0"/>
              <a:t>로의 변화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전이</a:t>
            </a:r>
            <a:r>
              <a:rPr lang="en-US" altLang="ko-KR" sz="3200" dirty="0"/>
              <a:t> Transition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5203065" y="2973409"/>
            <a:ext cx="1777284" cy="502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61" y="2180330"/>
            <a:ext cx="2515785" cy="20000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068" y="1891450"/>
            <a:ext cx="2424332" cy="24843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5376" y="4179486"/>
            <a:ext cx="2132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아구몬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029612" y="4365045"/>
            <a:ext cx="163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그레이몬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065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12" y="1687603"/>
            <a:ext cx="6515876" cy="262681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공간 </a:t>
            </a:r>
            <a:r>
              <a:rPr lang="en-US" altLang="ko-KR" sz="3200" dirty="0"/>
              <a:t>State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914400" y="5313847"/>
            <a:ext cx="10629900" cy="649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/>
              <a:t>&lt;</a:t>
            </a:r>
            <a:r>
              <a:rPr lang="ko-KR" altLang="en-US" sz="2400" dirty="0"/>
              <a:t>동작 </a:t>
            </a:r>
            <a:r>
              <a:rPr lang="en-US" altLang="ko-KR" sz="2400" dirty="0"/>
              <a:t>F&gt;</a:t>
            </a:r>
            <a:r>
              <a:rPr lang="ko-KR" altLang="en-US" sz="2400" dirty="0"/>
              <a:t>를 수행하고 </a:t>
            </a:r>
            <a:r>
              <a:rPr lang="en-US" altLang="ko-KR" sz="2400" dirty="0"/>
              <a:t>&lt;</a:t>
            </a:r>
            <a:r>
              <a:rPr lang="ko-KR" altLang="en-US" sz="2400" dirty="0"/>
              <a:t>상태 </a:t>
            </a:r>
            <a:r>
              <a:rPr lang="en-US" altLang="ko-KR" sz="2400" dirty="0"/>
              <a:t>D&gt;</a:t>
            </a:r>
            <a:r>
              <a:rPr lang="ko-KR" altLang="en-US" sz="2400" dirty="0"/>
              <a:t>로의 변화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740338" y="4629468"/>
            <a:ext cx="4762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/>
              <a:t>&lt;</a:t>
            </a:r>
            <a:r>
              <a:rPr lang="ko-KR" altLang="en-US" sz="2400" dirty="0"/>
              <a:t>상태 </a:t>
            </a:r>
            <a:r>
              <a:rPr lang="en-US" altLang="ko-KR" sz="2400" dirty="0"/>
              <a:t>S&gt;</a:t>
            </a:r>
            <a:r>
              <a:rPr lang="ko-KR" altLang="en-US" sz="2400" dirty="0"/>
              <a:t>에서 </a:t>
            </a:r>
            <a:r>
              <a:rPr lang="en-US" altLang="ko-KR" sz="2400" dirty="0"/>
              <a:t>&lt;</a:t>
            </a:r>
            <a:r>
              <a:rPr lang="ko-KR" altLang="en-US" sz="2400" dirty="0"/>
              <a:t>입력 </a:t>
            </a:r>
            <a:r>
              <a:rPr lang="en-US" altLang="ko-KR" sz="2400" dirty="0"/>
              <a:t>I&gt;</a:t>
            </a:r>
            <a:r>
              <a:rPr lang="ko-KR" altLang="en-US" sz="2400" dirty="0"/>
              <a:t>를 받으면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450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12" y="1506828"/>
            <a:ext cx="6473139" cy="47934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 : </a:t>
            </a:r>
            <a:r>
              <a:rPr lang="ko-KR" altLang="en-US" dirty="0"/>
              <a:t>유한 상태 기계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20431" y="5763451"/>
            <a:ext cx="3156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출처 </a:t>
            </a:r>
            <a:r>
              <a:rPr lang="en-US" altLang="ko-KR" dirty="0">
                <a:latin typeface="+mn-ea"/>
              </a:rPr>
              <a:t>: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C++ Concurrency In Action</a:t>
            </a:r>
            <a:endParaRPr 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81051" y="2833352"/>
            <a:ext cx="4085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상태 공간</a:t>
            </a:r>
            <a:endParaRPr lang="en-US" altLang="ko-KR" sz="2400" dirty="0"/>
          </a:p>
          <a:p>
            <a:pPr algn="ctr"/>
            <a:r>
              <a:rPr lang="en-US" altLang="ko-KR" sz="2400" dirty="0"/>
              <a:t>+</a:t>
            </a:r>
          </a:p>
          <a:p>
            <a:pPr algn="ctr"/>
            <a:r>
              <a:rPr lang="ko-KR" altLang="en-US" sz="2400" dirty="0"/>
              <a:t>상태의 개수는 </a:t>
            </a:r>
            <a:r>
              <a:rPr lang="ko-KR" altLang="en-US" sz="2400" dirty="0">
                <a:solidFill>
                  <a:srgbClr val="FF0000"/>
                </a:solidFill>
              </a:rPr>
              <a:t>유한</a:t>
            </a:r>
            <a:r>
              <a:rPr lang="ko-KR" altLang="en-US" sz="2400" dirty="0"/>
              <a:t>하다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277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59109" y="2203705"/>
            <a:ext cx="6791996" cy="9773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프로그램의 모든 상태는</a:t>
            </a:r>
            <a:br>
              <a:rPr lang="en-US" altLang="ko-KR" dirty="0"/>
            </a:br>
            <a:r>
              <a:rPr lang="ko-KR" altLang="en-US" dirty="0"/>
              <a:t>전부 프로그래머의 </a:t>
            </a:r>
            <a:r>
              <a:rPr lang="ko-KR" altLang="en-US" dirty="0">
                <a:solidFill>
                  <a:schemeClr val="accent6"/>
                </a:solidFill>
              </a:rPr>
              <a:t>계획대로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상태 기계</a:t>
            </a:r>
            <a:r>
              <a:rPr lang="en-US" altLang="ko-KR" dirty="0"/>
              <a:t>?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2859109" y="4921148"/>
            <a:ext cx="6791996" cy="668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00"/>
                </a:solidFill>
              </a:rPr>
              <a:t>에러를 예상한 설계</a:t>
            </a:r>
            <a:r>
              <a:rPr lang="en-US" altLang="ko-KR" sz="32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7225" y="3789505"/>
            <a:ext cx="6535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/>
                </a:solidFill>
              </a:rPr>
              <a:t>심지어 에러조차 하나의 </a:t>
            </a:r>
            <a:r>
              <a:rPr lang="en-US" altLang="ko-KR" sz="2800" dirty="0">
                <a:solidFill>
                  <a:schemeClr val="accent3"/>
                </a:solidFill>
              </a:rPr>
              <a:t>&lt;</a:t>
            </a:r>
            <a:r>
              <a:rPr lang="ko-KR" altLang="en-US" sz="2800" dirty="0">
                <a:solidFill>
                  <a:schemeClr val="accent3"/>
                </a:solidFill>
              </a:rPr>
              <a:t>입력</a:t>
            </a:r>
            <a:r>
              <a:rPr lang="en-US" altLang="ko-KR" sz="2800" dirty="0">
                <a:solidFill>
                  <a:schemeClr val="accent3"/>
                </a:solidFill>
              </a:rPr>
              <a:t>&gt;</a:t>
            </a:r>
            <a:r>
              <a:rPr lang="ko-KR" altLang="en-US" sz="2800" dirty="0">
                <a:solidFill>
                  <a:schemeClr val="accent3"/>
                </a:solidFill>
              </a:rPr>
              <a:t>일 뿐</a:t>
            </a:r>
            <a:r>
              <a:rPr lang="en-US" altLang="ko-KR" sz="2800" dirty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FSM</a:t>
            </a:r>
            <a:r>
              <a:rPr lang="ko-KR" altLang="en-US" dirty="0"/>
              <a:t> 예시 </a:t>
            </a:r>
            <a:r>
              <a:rPr lang="en-US" altLang="ko-KR" dirty="0"/>
              <a:t>: TCP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2" y="1382869"/>
            <a:ext cx="9026840" cy="43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1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상태기계로 </a:t>
            </a:r>
            <a:r>
              <a:rPr lang="en-US" dirty="0"/>
              <a:t>JSON array parser </a:t>
            </a:r>
            <a:r>
              <a:rPr lang="ko-KR" altLang="en-US" dirty="0"/>
              <a:t>만들기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1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  <a:r>
              <a:rPr lang="en-US" altLang="ko-KR" dirty="0"/>
              <a:t>/</a:t>
            </a:r>
            <a:r>
              <a:rPr lang="ko-KR" altLang="en-US" dirty="0"/>
              <a:t>디자인은 좋다</a:t>
            </a:r>
            <a:r>
              <a:rPr lang="en-US" altLang="ko-KR" dirty="0"/>
              <a:t>. </a:t>
            </a:r>
            <a:r>
              <a:rPr lang="ko-KR" altLang="en-US" b="1" dirty="0"/>
              <a:t>하지만 코드는</a:t>
            </a:r>
            <a:r>
              <a:rPr lang="en-US" altLang="ko-KR" b="1" dirty="0"/>
              <a:t>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34" y="2409457"/>
            <a:ext cx="5690014" cy="34298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16" y="3803549"/>
            <a:ext cx="2604717" cy="2604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4615" y="3100889"/>
            <a:ext cx="3689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내 코드에서 </a:t>
            </a:r>
            <a:br>
              <a:rPr lang="en-US" altLang="ko-KR" sz="2400" dirty="0"/>
            </a:br>
            <a:r>
              <a:rPr lang="ko-KR" altLang="en-US" sz="2400" dirty="0"/>
              <a:t>불길한 기운이 느껴진다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91450" y="1550571"/>
            <a:ext cx="665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그림으로 보면 구조화가 좀 된 것 같은데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91450" y="5979275"/>
            <a:ext cx="46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출처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sz="2000" dirty="0">
                <a:latin typeface="+mn-ea"/>
              </a:rPr>
              <a:t>UWP App Design Guideline</a:t>
            </a:r>
          </a:p>
        </p:txBody>
      </p:sp>
    </p:spTree>
    <p:extLst>
      <p:ext uri="{BB962C8B-B14F-4D97-AF65-F5344CB8AC3E}">
        <p14:creationId xmlns:p14="http://schemas.microsoft.com/office/powerpoint/2010/main" val="46110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51" y="2409445"/>
            <a:ext cx="2840798" cy="28407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</a:t>
            </a:r>
            <a:r>
              <a:rPr lang="en-US" altLang="ko-KR" dirty="0"/>
              <a:t>/</a:t>
            </a:r>
            <a:r>
              <a:rPr lang="ko-KR" altLang="en-US" dirty="0"/>
              <a:t>단점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9749" y="2416269"/>
            <a:ext cx="423714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장점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sz="2400" dirty="0"/>
              <a:t>에러를 예상</a:t>
            </a:r>
            <a:r>
              <a:rPr lang="en-US" altLang="ko-KR" sz="2400" dirty="0"/>
              <a:t>/</a:t>
            </a:r>
            <a:r>
              <a:rPr lang="ko-KR" altLang="en-US" sz="2400" dirty="0"/>
              <a:t>처리하는 설계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프로그래머의 계획성</a:t>
            </a:r>
            <a:endParaRPr lang="en-US" altLang="ko-KR" sz="2400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752106" y="2333190"/>
            <a:ext cx="405684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단점</a:t>
            </a:r>
            <a:endParaRPr lang="en-US" altLang="ko-KR" sz="2800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ko-KR" altLang="en-US" sz="2400" dirty="0"/>
              <a:t>빈번한 </a:t>
            </a:r>
            <a:r>
              <a:rPr lang="en-US" altLang="ko-KR" sz="2400" dirty="0"/>
              <a:t>Virtual Call</a:t>
            </a:r>
          </a:p>
          <a:p>
            <a:pPr algn="ctr"/>
            <a:endParaRPr lang="en-US" sz="2400" dirty="0"/>
          </a:p>
          <a:p>
            <a:pPr algn="ctr"/>
            <a:r>
              <a:rPr lang="ko-KR" altLang="en-US" sz="2400" dirty="0"/>
              <a:t>상태</a:t>
            </a:r>
            <a:r>
              <a:rPr lang="en-US" altLang="ko-KR" sz="2400" dirty="0"/>
              <a:t>Class</a:t>
            </a:r>
            <a:r>
              <a:rPr lang="ko-KR" altLang="en-US" sz="2400" dirty="0"/>
              <a:t>들의 결합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7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r"/>
            <a:r>
              <a:rPr lang="en-US" altLang="ko-KR" dirty="0"/>
              <a:t>Summary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6" y="3492281"/>
            <a:ext cx="2014983" cy="2014984"/>
          </a:xfrm>
        </p:spPr>
      </p:pic>
      <p:sp>
        <p:nvSpPr>
          <p:cNvPr id="9" name="Rectangle 8"/>
          <p:cNvSpPr/>
          <p:nvPr/>
        </p:nvSpPr>
        <p:spPr>
          <a:xfrm>
            <a:off x="4136471" y="3714943"/>
            <a:ext cx="68210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What?</a:t>
            </a:r>
          </a:p>
          <a:p>
            <a:r>
              <a:rPr lang="en-US" sz="2400" dirty="0"/>
              <a:t>	</a:t>
            </a:r>
            <a:r>
              <a:rPr lang="ko-KR" altLang="en-US" sz="2400" dirty="0"/>
              <a:t>명확하게 정의된 </a:t>
            </a:r>
            <a:r>
              <a:rPr lang="ko-KR" altLang="en-US" sz="2400" b="1" dirty="0"/>
              <a:t>상태 공간</a:t>
            </a:r>
            <a:endParaRPr lang="en-US" altLang="ko-KR" sz="2400" b="1" dirty="0"/>
          </a:p>
          <a:p>
            <a:r>
              <a:rPr lang="en-US" sz="2400" dirty="0">
                <a:solidFill>
                  <a:srgbClr val="FF0000"/>
                </a:solidFill>
              </a:rPr>
              <a:t>How?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ko-KR" altLang="en-US" sz="2400" dirty="0">
                <a:solidFill>
                  <a:srgbClr val="FF0000"/>
                </a:solidFill>
              </a:rPr>
              <a:t>메모리의 상태를 사용한 프로그래밍 </a:t>
            </a:r>
            <a:r>
              <a:rPr lang="en-US" altLang="ko-KR" sz="2400" dirty="0">
                <a:solidFill>
                  <a:srgbClr val="FF0000"/>
                </a:solidFill>
              </a:rPr>
              <a:t>Trick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6471" y="948217"/>
            <a:ext cx="682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</a:rPr>
              <a:t>값</a:t>
            </a:r>
            <a:r>
              <a:rPr lang="ko-KR" altLang="en-US" sz="2800" dirty="0"/>
              <a:t> </a:t>
            </a:r>
            <a:r>
              <a:rPr lang="en-US" altLang="ko-KR" sz="2800" dirty="0"/>
              <a:t>	</a:t>
            </a:r>
            <a:r>
              <a:rPr lang="en-US" altLang="ko-KR" sz="2400" dirty="0"/>
              <a:t>: </a:t>
            </a:r>
            <a:r>
              <a:rPr lang="ko-KR" altLang="en-US" sz="2400" dirty="0"/>
              <a:t>우리가 기대하는 것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36471" y="1620501"/>
            <a:ext cx="6821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</a:rPr>
              <a:t>상태</a:t>
            </a:r>
            <a:r>
              <a:rPr lang="ko-KR" altLang="en-US" sz="2800" dirty="0"/>
              <a:t> </a:t>
            </a:r>
            <a:r>
              <a:rPr lang="en-US" altLang="ko-KR" sz="2800" dirty="0"/>
              <a:t>	</a:t>
            </a:r>
            <a:r>
              <a:rPr lang="en-US" altLang="ko-KR" sz="2400" dirty="0"/>
              <a:t>: </a:t>
            </a:r>
            <a:r>
              <a:rPr lang="ko-KR" altLang="en-US" sz="2400" dirty="0"/>
              <a:t>우리가 </a:t>
            </a:r>
            <a:r>
              <a:rPr lang="ko-KR" altLang="en-US" sz="2400" b="1" dirty="0"/>
              <a:t>자주</a:t>
            </a:r>
            <a:r>
              <a:rPr lang="ko-KR" altLang="en-US" sz="2400" dirty="0"/>
              <a:t> 사용하는 것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  </a:t>
            </a:r>
            <a:r>
              <a:rPr lang="ko-KR" altLang="en-US" sz="2400" dirty="0">
                <a:solidFill>
                  <a:schemeClr val="accent3"/>
                </a:solidFill>
              </a:rPr>
              <a:t>그리고 때로는 원하는 것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r"/>
            <a:r>
              <a:rPr lang="en-US" dirty="0">
                <a:latin typeface="+mj-ea"/>
              </a:rPr>
              <a:t>All in 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016" y="3145086"/>
            <a:ext cx="6132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/>
              <a:t> Mediator 	: </a:t>
            </a:r>
            <a:r>
              <a:rPr lang="ko-KR" altLang="en-US" sz="3200" dirty="0"/>
              <a:t>중재자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95015" y="3729861"/>
            <a:ext cx="6132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solidFill>
                  <a:schemeClr val="accent6"/>
                </a:solidFill>
              </a:rPr>
              <a:t> Observer 	: </a:t>
            </a:r>
            <a:r>
              <a:rPr lang="ko-KR" altLang="en-US" sz="3200" dirty="0">
                <a:solidFill>
                  <a:schemeClr val="accent6"/>
                </a:solidFill>
              </a:rPr>
              <a:t>관찰자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016" y="4314636"/>
            <a:ext cx="6132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solidFill>
                  <a:schemeClr val="accent1"/>
                </a:solidFill>
              </a:rPr>
              <a:t> State    	: </a:t>
            </a:r>
            <a:r>
              <a:rPr lang="ko-KR" altLang="en-US" sz="3200" dirty="0">
                <a:solidFill>
                  <a:schemeClr val="accent1"/>
                </a:solidFill>
              </a:rPr>
              <a:t>상태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016" y="2560311"/>
            <a:ext cx="6132974" cy="56587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Memento  	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기념품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(?)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2" descr="http://cfs13.tistory.com/image/10/tistory/2009/01/09/16/27/4966fc7094bf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3095" r="2680" b="2846"/>
          <a:stretch/>
        </p:blipFill>
        <p:spPr bwMode="auto">
          <a:xfrm>
            <a:off x="6627990" y="1874409"/>
            <a:ext cx="4788657" cy="371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962757"/>
            <a:ext cx="3162300" cy="429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현실은 시궁창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21002"/>
            <a:ext cx="7236802" cy="4674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5480" y="6096000"/>
            <a:ext cx="460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출처</a:t>
            </a:r>
            <a:r>
              <a:rPr lang="en-US" altLang="ko-KR" dirty="0">
                <a:latin typeface="+mn-ea"/>
              </a:rPr>
              <a:t>: </a:t>
            </a:r>
            <a:r>
              <a:rPr lang="en-US" dirty="0">
                <a:latin typeface="+mn-ea"/>
              </a:rPr>
              <a:t>UWP App Design Guideline</a:t>
            </a:r>
          </a:p>
        </p:txBody>
      </p:sp>
    </p:spTree>
    <p:extLst>
      <p:ext uri="{BB962C8B-B14F-4D97-AF65-F5344CB8AC3E}">
        <p14:creationId xmlns:p14="http://schemas.microsoft.com/office/powerpoint/2010/main" val="39870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78" y="2627290"/>
            <a:ext cx="4319560" cy="2603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772" y="1564814"/>
            <a:ext cx="4388938" cy="4728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9717" y="1339021"/>
            <a:ext cx="4854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atin typeface="+mn-ea"/>
              </a:rPr>
              <a:t>서로 참조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포인터를 가지고  있다면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문제</a:t>
            </a:r>
            <a:r>
              <a:rPr lang="en-US" altLang="ko-KR" sz="2400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복잡한 구조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1639347"/>
            <a:ext cx="1062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+mn-ea"/>
              </a:rPr>
              <a:t>화면이 몇 개가 될 줄 알고</a:t>
            </a:r>
            <a:r>
              <a:rPr lang="en-US" altLang="ko-KR" sz="2800" dirty="0">
                <a:latin typeface="+mn-ea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4400" y="5503829"/>
            <a:ext cx="1062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  <a:latin typeface="+mn-ea"/>
              </a:rPr>
              <a:t>너무</a:t>
            </a:r>
            <a:r>
              <a:rPr lang="ko-KR" altLang="en-US" sz="3600" dirty="0">
                <a:solidFill>
                  <a:srgbClr val="FF0000"/>
                </a:solidFill>
                <a:latin typeface="+mn-ea"/>
              </a:rPr>
              <a:t> 복잡하다</a:t>
            </a:r>
            <a:endParaRPr lang="en-US" sz="3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235676"/>
            <a:ext cx="10629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+mn-ea"/>
              </a:rPr>
              <a:t>타입이 서로 달라지면</a:t>
            </a:r>
            <a:r>
              <a:rPr lang="en-US" altLang="ko-KR" sz="2800" dirty="0">
                <a:latin typeface="+mn-ea"/>
              </a:rPr>
              <a:t>?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52" y="2933644"/>
            <a:ext cx="4139395" cy="23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8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1228</Words>
  <Application>Microsoft Office PowerPoint</Application>
  <PresentationFormat>Widescreen</PresentationFormat>
  <Paragraphs>439</Paragraphs>
  <Slides>63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Calibri</vt:lpstr>
      <vt:lpstr>Arial</vt:lpstr>
      <vt:lpstr>맑은 고딕</vt:lpstr>
      <vt:lpstr>Wingdings</vt:lpstr>
      <vt:lpstr>D2Coding</vt:lpstr>
      <vt:lpstr>NanumGothic</vt:lpstr>
      <vt:lpstr>Office Theme</vt:lpstr>
      <vt:lpstr>Design  Pattern with</vt:lpstr>
      <vt:lpstr>오랜만이군요…</vt:lpstr>
      <vt:lpstr>오늘의 메뉴패턴</vt:lpstr>
      <vt:lpstr>#include &lt;Mediator&gt;</vt:lpstr>
      <vt:lpstr>신나는 GUI 프로그래밍</vt:lpstr>
      <vt:lpstr>기획/디자인은 좋다. 하지만 코드는?</vt:lpstr>
      <vt:lpstr>현실은 시궁창</vt:lpstr>
      <vt:lpstr>복잡한 GUI 프로그래밍</vt:lpstr>
      <vt:lpstr>문제what : 복잡한 구조</vt:lpstr>
      <vt:lpstr>What/Why?</vt:lpstr>
      <vt:lpstr>아니, 그게 아니야</vt:lpstr>
      <vt:lpstr>그래, 담당자를 두자!</vt:lpstr>
      <vt:lpstr>해결 방법 How</vt:lpstr>
      <vt:lpstr>Example Before</vt:lpstr>
      <vt:lpstr>Example After</vt:lpstr>
      <vt:lpstr>Demo</vt:lpstr>
      <vt:lpstr>고통은 없었다!</vt:lpstr>
      <vt:lpstr>#include &lt;Observer&gt;</vt:lpstr>
      <vt:lpstr>프로젝트 계획</vt:lpstr>
      <vt:lpstr>현실 시궁창</vt:lpstr>
      <vt:lpstr>사건이 발생하면…</vt:lpstr>
      <vt:lpstr>Polling, 직접 가서 확인하기</vt:lpstr>
      <vt:lpstr>이상</vt:lpstr>
      <vt:lpstr>Notify, 알림 받기</vt:lpstr>
      <vt:lpstr>Subject - Observer</vt:lpstr>
      <vt:lpstr>Subject</vt:lpstr>
      <vt:lpstr>Code Example : Subject</vt:lpstr>
      <vt:lpstr>Observer</vt:lpstr>
      <vt:lpstr>Code Example : Observer</vt:lpstr>
      <vt:lpstr>Demo</vt:lpstr>
      <vt:lpstr>별거 없…나?</vt:lpstr>
      <vt:lpstr>In Multi-thread…</vt:lpstr>
      <vt:lpstr>In Multi-thread…</vt:lpstr>
      <vt:lpstr>Data Race in Observer</vt:lpstr>
      <vt:lpstr>해결방법 – CSP</vt:lpstr>
      <vt:lpstr>장/단점</vt:lpstr>
      <vt:lpstr>Demo</vt:lpstr>
      <vt:lpstr>Summary</vt:lpstr>
      <vt:lpstr>PowerPoint Presentation</vt:lpstr>
      <vt:lpstr>#include &lt;State&gt;</vt:lpstr>
      <vt:lpstr>시작하기 전에…</vt:lpstr>
      <vt:lpstr>잠시만 다시 생각해봅시다…</vt:lpstr>
      <vt:lpstr>잠시만 다시 생각해봅시다…</vt:lpstr>
      <vt:lpstr>입력 값이 있으면 출력 값이 있다</vt:lpstr>
      <vt:lpstr>값?</vt:lpstr>
      <vt:lpstr>예시: 데이터베이스</vt:lpstr>
      <vt:lpstr>상태, 우리가 원하는 것</vt:lpstr>
      <vt:lpstr>상태, 넘나 어려운 것</vt:lpstr>
      <vt:lpstr>상태와 패턴</vt:lpstr>
      <vt:lpstr>Lv.0 if…else / switch…case</vt:lpstr>
      <vt:lpstr>Lv.1 상태 + 동작</vt:lpstr>
      <vt:lpstr>Demo</vt:lpstr>
      <vt:lpstr>Lv2. 상태 기계</vt:lpstr>
      <vt:lpstr>전이 Transition</vt:lpstr>
      <vt:lpstr>상태 공간 State Space</vt:lpstr>
      <vt:lpstr>Finite State Machine : 유한 상태 기계</vt:lpstr>
      <vt:lpstr>상태 기계? Why?</vt:lpstr>
      <vt:lpstr>FSM 예시 : TCP</vt:lpstr>
      <vt:lpstr>Demo</vt:lpstr>
      <vt:lpstr>장/단점</vt:lpstr>
      <vt:lpstr>Summary</vt:lpstr>
      <vt:lpstr>All in One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</dc:subject>
  <dc:creator>luncliff@gmail.com</dc:creator>
  <cp:keywords>C++</cp:keywords>
  <cp:lastModifiedBy>Park Dong Ha</cp:lastModifiedBy>
  <cp:revision>322</cp:revision>
  <dcterms:created xsi:type="dcterms:W3CDTF">2016-03-18T08:01:28Z</dcterms:created>
  <dcterms:modified xsi:type="dcterms:W3CDTF">2016-09-30T14:30:58Z</dcterms:modified>
  <cp:category>Technical</cp:category>
  <dc:language>English; Korean; C++;</dc:language>
</cp:coreProperties>
</file>